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D87E06-2F4E-4A24-A8F1-338E763206E9}">
  <a:tblStyle styleId="{CED87E06-2F4E-4A24-A8F1-338E763206E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071669C-3982-42F0-A5A0-4935F1610DB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3DF9B6B-CD27-43CE-A48D-C4AE5073EF3B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fill>
          <a:solidFill>
            <a:srgbClr val="DEE7D0"/>
          </a:solidFill>
        </a:fill>
      </a:tcStyle>
    </a:band1H>
    <a:band2H>
      <a:tcTxStyle/>
    </a:band2H>
    <a:band1V>
      <a:tcTxStyle/>
      <a:tcStyle>
        <a:fill>
          <a:solidFill>
            <a:srgbClr val="DEE7D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4.png"/><Relationship Id="rId4" Type="http://schemas.openxmlformats.org/officeDocument/2006/relationships/image" Target="../media/image15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tcm_solido.swf" TargetMode="External"/><Relationship Id="rId4" Type="http://schemas.openxmlformats.org/officeDocument/2006/relationships/image" Target="../media/image146.png"/><Relationship Id="rId5" Type="http://schemas.openxmlformats.org/officeDocument/2006/relationships/hyperlink" Target="http://tcm_liquido.swf" TargetMode="External"/><Relationship Id="rId6" Type="http://schemas.openxmlformats.org/officeDocument/2006/relationships/image" Target="../media/image143.png"/><Relationship Id="rId7" Type="http://schemas.openxmlformats.org/officeDocument/2006/relationships/hyperlink" Target="http://tcm_gas.swf" TargetMode="External"/><Relationship Id="rId8" Type="http://schemas.openxmlformats.org/officeDocument/2006/relationships/image" Target="../media/image144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6.png"/><Relationship Id="rId4" Type="http://schemas.openxmlformats.org/officeDocument/2006/relationships/image" Target="../media/image145.png"/><Relationship Id="rId5" Type="http://schemas.openxmlformats.org/officeDocument/2006/relationships/image" Target="../media/image16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9.jpg"/><Relationship Id="rId4" Type="http://schemas.openxmlformats.org/officeDocument/2006/relationships/image" Target="../media/image151.jpg"/><Relationship Id="rId5" Type="http://schemas.openxmlformats.org/officeDocument/2006/relationships/image" Target="../media/image1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6.png"/><Relationship Id="rId4" Type="http://schemas.openxmlformats.org/officeDocument/2006/relationships/image" Target="../media/image145.png"/><Relationship Id="rId5" Type="http://schemas.openxmlformats.org/officeDocument/2006/relationships/image" Target="../media/image162.png"/><Relationship Id="rId6" Type="http://schemas.openxmlformats.org/officeDocument/2006/relationships/image" Target="../media/image157.png"/><Relationship Id="rId7" Type="http://schemas.openxmlformats.org/officeDocument/2006/relationships/image" Target="../media/image15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8.png"/><Relationship Id="rId4" Type="http://schemas.openxmlformats.org/officeDocument/2006/relationships/image" Target="../media/image155.png"/><Relationship Id="rId5" Type="http://schemas.openxmlformats.org/officeDocument/2006/relationships/image" Target="../media/image158.png"/><Relationship Id="rId6" Type="http://schemas.openxmlformats.org/officeDocument/2006/relationships/image" Target="../media/image136.png"/><Relationship Id="rId7" Type="http://schemas.openxmlformats.org/officeDocument/2006/relationships/image" Target="../media/image14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6.png"/><Relationship Id="rId4" Type="http://schemas.openxmlformats.org/officeDocument/2006/relationships/image" Target="../media/image145.png"/><Relationship Id="rId5" Type="http://schemas.openxmlformats.org/officeDocument/2006/relationships/image" Target="../media/image1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4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Relationship Id="rId6" Type="http://schemas.openxmlformats.org/officeDocument/2006/relationships/image" Target="../media/image161.png"/><Relationship Id="rId7" Type="http://schemas.openxmlformats.org/officeDocument/2006/relationships/image" Target="../media/image16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54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Relationship Id="rId6" Type="http://schemas.openxmlformats.org/officeDocument/2006/relationships/image" Target="../media/image161.png"/><Relationship Id="rId7" Type="http://schemas.openxmlformats.org/officeDocument/2006/relationships/image" Target="../media/image166.png"/><Relationship Id="rId8" Type="http://schemas.openxmlformats.org/officeDocument/2006/relationships/image" Target="../media/image16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4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Relationship Id="rId6" Type="http://schemas.openxmlformats.org/officeDocument/2006/relationships/image" Target="../media/image168.png"/><Relationship Id="rId7" Type="http://schemas.openxmlformats.org/officeDocument/2006/relationships/image" Target="../media/image17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2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2.xml"/><Relationship Id="rId5" Type="http://schemas.openxmlformats.org/officeDocument/2006/relationships/slide" Target="/ppt/slides/slide76.xml"/><Relationship Id="rId6" Type="http://schemas.openxmlformats.org/officeDocument/2006/relationships/slide" Target="/ppt/slides/slide8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0" Type="http://schemas.openxmlformats.org/officeDocument/2006/relationships/image" Target="../media/image37.png"/><Relationship Id="rId9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image" Target="../media/image3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51.png"/><Relationship Id="rId13" Type="http://schemas.openxmlformats.org/officeDocument/2006/relationships/image" Target="../media/image53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15" Type="http://schemas.openxmlformats.org/officeDocument/2006/relationships/image" Target="../media/image68.png"/><Relationship Id="rId14" Type="http://schemas.openxmlformats.org/officeDocument/2006/relationships/image" Target="../media/image61.png"/><Relationship Id="rId17" Type="http://schemas.openxmlformats.org/officeDocument/2006/relationships/image" Target="../media/image80.png"/><Relationship Id="rId16" Type="http://schemas.openxmlformats.org/officeDocument/2006/relationships/image" Target="../media/image66.png"/><Relationship Id="rId5" Type="http://schemas.openxmlformats.org/officeDocument/2006/relationships/image" Target="../media/image46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Relationship Id="rId5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jpg"/><Relationship Id="rId4" Type="http://schemas.openxmlformats.org/officeDocument/2006/relationships/image" Target="../media/image8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Relationship Id="rId4" Type="http://schemas.openxmlformats.org/officeDocument/2006/relationships/image" Target="../media/image69.png"/><Relationship Id="rId5" Type="http://schemas.openxmlformats.org/officeDocument/2006/relationships/image" Target="../media/image91.png"/><Relationship Id="rId6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Relationship Id="rId4" Type="http://schemas.openxmlformats.org/officeDocument/2006/relationships/image" Target="../media/image92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Relationship Id="rId4" Type="http://schemas.openxmlformats.org/officeDocument/2006/relationships/image" Target="../media/image99.png"/><Relationship Id="rId5" Type="http://schemas.openxmlformats.org/officeDocument/2006/relationships/image" Target="../media/image90.png"/><Relationship Id="rId6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10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8.jpg"/><Relationship Id="rId4" Type="http://schemas.openxmlformats.org/officeDocument/2006/relationships/image" Target="../media/image140.png"/><Relationship Id="rId5" Type="http://schemas.openxmlformats.org/officeDocument/2006/relationships/image" Target="../media/image11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21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2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9.jpg"/><Relationship Id="rId4" Type="http://schemas.openxmlformats.org/officeDocument/2006/relationships/image" Target="../media/image111.jpg"/><Relationship Id="rId5" Type="http://schemas.openxmlformats.org/officeDocument/2006/relationships/image" Target="../media/image1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0.png"/><Relationship Id="rId4" Type="http://schemas.openxmlformats.org/officeDocument/2006/relationships/image" Target="../media/image113.png"/><Relationship Id="rId5" Type="http://schemas.openxmlformats.org/officeDocument/2006/relationships/image" Target="../media/image110.png"/><Relationship Id="rId6" Type="http://schemas.openxmlformats.org/officeDocument/2006/relationships/image" Target="../media/image10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0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7.jpg"/><Relationship Id="rId4" Type="http://schemas.openxmlformats.org/officeDocument/2006/relationships/image" Target="../media/image120.jpg"/><Relationship Id="rId5" Type="http://schemas.openxmlformats.org/officeDocument/2006/relationships/image" Target="../media/image12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7.jpg"/><Relationship Id="rId4" Type="http://schemas.openxmlformats.org/officeDocument/2006/relationships/image" Target="../media/image120.jpg"/><Relationship Id="rId5" Type="http://schemas.openxmlformats.org/officeDocument/2006/relationships/image" Target="../media/image123.jpg"/><Relationship Id="rId6" Type="http://schemas.openxmlformats.org/officeDocument/2006/relationships/image" Target="../media/image129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1.jpg"/><Relationship Id="rId4" Type="http://schemas.openxmlformats.org/officeDocument/2006/relationships/image" Target="../media/image122.jpg"/><Relationship Id="rId5" Type="http://schemas.openxmlformats.org/officeDocument/2006/relationships/image" Target="../media/image1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1.jpg"/><Relationship Id="rId4" Type="http://schemas.openxmlformats.org/officeDocument/2006/relationships/image" Target="../media/image123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1.jpg"/><Relationship Id="rId4" Type="http://schemas.openxmlformats.org/officeDocument/2006/relationships/image" Target="../media/image123.jpg"/><Relationship Id="rId5" Type="http://schemas.openxmlformats.org/officeDocument/2006/relationships/image" Target="../media/image137.jpg"/><Relationship Id="rId6" Type="http://schemas.openxmlformats.org/officeDocument/2006/relationships/image" Target="../media/image125.gif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8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9.png"/><Relationship Id="rId4" Type="http://schemas.openxmlformats.org/officeDocument/2006/relationships/image" Target="../media/image13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5292080" y="476672"/>
            <a:ext cx="352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TECNOLOGÍA INDUSTRIAL II</a:t>
            </a:r>
            <a:endParaRPr b="0" i="0" sz="1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195736" y="3359894"/>
            <a:ext cx="48245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 LA MATERIA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763688" y="1484784"/>
            <a:ext cx="5616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BLOQUE I: MATERIALES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195736" y="2711822"/>
            <a:ext cx="48245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 1: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 de las proporciones definidas de Proust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“Cuando dos o más elementos se combinan para formar un compuesto, lo hacen siempre en una proporción constante”.</a:t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55576" y="1700808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g de hidrógeno + 8 g de oxígeno = 9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747142" y="2200573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g de hidrógeno + 16 g de oxígeno = 18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611560" y="3501008"/>
            <a:ext cx="8208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g de hidrógeno + 30 g de oxígeno = 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521618" y="2780928"/>
            <a:ext cx="82089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Proporción: 1 a 8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(por cada g de hidrógeno, 8 de oxígeno)</a:t>
            </a:r>
            <a:endParaRPr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611560" y="4849251"/>
            <a:ext cx="8208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g de hidrógeno + 4 g de oxígeno = 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2"/>
          <p:cNvSpPr txBox="1"/>
          <p:nvPr/>
        </p:nvSpPr>
        <p:spPr>
          <a:xfrm>
            <a:off x="575556" y="1124744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70" name="Google Shape;1370;p112"/>
          <p:cNvGraphicFramePr/>
          <p:nvPr/>
        </p:nvGraphicFramePr>
        <p:xfrm>
          <a:off x="575556" y="17728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{CED87E06-2F4E-4A24-A8F1-338E763206E9}</a:tableStyleId>
              </a:tblPr>
              <a:tblGrid>
                <a:gridCol w="1320150"/>
                <a:gridCol w="1320150"/>
                <a:gridCol w="1320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Sustancia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T</a:t>
                      </a:r>
                      <a:r>
                        <a:rPr baseline="-25000" lang="es-ES" sz="1800" u="none" cap="none" strike="noStrike"/>
                        <a:t>f </a:t>
                      </a: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(ºC)</a:t>
                      </a:r>
                      <a:endParaRPr baseline="-2500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T</a:t>
                      </a:r>
                      <a:r>
                        <a:rPr baseline="-25000" lang="es-ES" sz="1800" u="none" cap="none" strike="noStrike"/>
                        <a:t>e </a:t>
                      </a:r>
                      <a:r>
                        <a:rPr lang="es-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(ºC)</a:t>
                      </a:r>
                      <a:endParaRPr baseline="-25000"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Mercurio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-39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357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Oxígeno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-219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-183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Hierro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1535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2750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71" name="Google Shape;1371;p112"/>
          <p:cNvGraphicFramePr/>
          <p:nvPr/>
        </p:nvGraphicFramePr>
        <p:xfrm>
          <a:off x="4860032" y="17728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{CED87E06-2F4E-4A24-A8F1-338E763206E9}</a:tableStyleId>
              </a:tblPr>
              <a:tblGrid>
                <a:gridCol w="1296150"/>
                <a:gridCol w="1296150"/>
                <a:gridCol w="1296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Sustancia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L</a:t>
                      </a:r>
                      <a:r>
                        <a:rPr baseline="-25000" lang="es-ES" sz="1800" u="none" cap="none" strike="noStrike"/>
                        <a:t>f</a:t>
                      </a:r>
                      <a:r>
                        <a:rPr lang="es-ES" sz="1800" u="none" cap="none" strike="noStrike"/>
                        <a:t> (J/g)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L</a:t>
                      </a:r>
                      <a:r>
                        <a:rPr baseline="-25000" lang="es-ES" sz="1800" u="none" cap="none" strike="noStrike"/>
                        <a:t>v</a:t>
                      </a:r>
                      <a:r>
                        <a:rPr lang="es-ES" sz="1800" u="none" cap="none" strike="noStrike"/>
                        <a:t> (J/g)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Agua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334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2257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Hierro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293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6300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72" name="Google Shape;1372;p112"/>
          <p:cNvSpPr txBox="1"/>
          <p:nvPr/>
        </p:nvSpPr>
        <p:spPr>
          <a:xfrm>
            <a:off x="575556" y="3429000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de enfriamiento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mercurio: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920" y="3573016"/>
            <a:ext cx="4434073" cy="2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3"/>
          <p:cNvSpPr txBox="1"/>
          <p:nvPr/>
        </p:nvSpPr>
        <p:spPr>
          <a:xfrm>
            <a:off x="683568" y="620688"/>
            <a:ext cx="7920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4.2. LA TEORÍA CINÉTICO-MOLECULAR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13"/>
          <p:cNvSpPr txBox="1"/>
          <p:nvPr/>
        </p:nvSpPr>
        <p:spPr>
          <a:xfrm>
            <a:off x="549003" y="1494076"/>
            <a:ext cx="78488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teoría cinético-molecular surgió como explicación del comportamiento de los gases, y posteriormente se completó para explicar el comportamiento de los líquidos y de los sólidos. Además permite comprender los cambios de estado. </a:t>
            </a:r>
            <a:endParaRPr/>
          </a:p>
        </p:txBody>
      </p:sp>
      <p:sp>
        <p:nvSpPr>
          <p:cNvPr id="1380" name="Google Shape;1380;p113"/>
          <p:cNvSpPr txBox="1"/>
          <p:nvPr/>
        </p:nvSpPr>
        <p:spPr>
          <a:xfrm>
            <a:off x="549003" y="3861048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TCM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establece que “las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partículas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(moléculas o átomos) que forman un sistema material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atraen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ellas y están 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 movimiento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14"/>
          <p:cNvSpPr txBox="1"/>
          <p:nvPr/>
        </p:nvSpPr>
        <p:spPr>
          <a:xfrm>
            <a:off x="549003" y="908720"/>
            <a:ext cx="78488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debido a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poca velocidad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sus partículas, las fuerzas de atracción entre ellas hacen que cada una de ellas permanezca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vibrando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torno a una posición fija, conformando todas ellas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cristal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(sólido cristalino).</a:t>
            </a:r>
            <a:endParaRPr/>
          </a:p>
        </p:txBody>
      </p:sp>
      <p:pic>
        <p:nvPicPr>
          <p:cNvPr id="1386" name="Google Shape;138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337" y="2636912"/>
            <a:ext cx="571020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8336" y="2636912"/>
            <a:ext cx="5710203" cy="39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5"/>
          <p:cNvSpPr txBox="1"/>
          <p:nvPr/>
        </p:nvSpPr>
        <p:spPr>
          <a:xfrm>
            <a:off x="549003" y="908720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LÍQUIDOS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sus partículas se mueven con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velocidad moderada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suficiente para no permanecer en una posición fija, pero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insuficiente para “escapar de sus compañeras”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393" name="Google Shape;139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636912"/>
            <a:ext cx="607691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3441" y="2595811"/>
            <a:ext cx="6149173" cy="34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6"/>
          <p:cNvSpPr txBox="1"/>
          <p:nvPr/>
        </p:nvSpPr>
        <p:spPr>
          <a:xfrm>
            <a:off x="549003" y="908720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sus partículas se mueven con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 velocidad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desplazándose por todo el recipiente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las contiene, chocando entre sí y contra las paredes de dicho recipiente.</a:t>
            </a:r>
            <a:endParaRPr/>
          </a:p>
        </p:txBody>
      </p:sp>
      <p:pic>
        <p:nvPicPr>
          <p:cNvPr id="1400" name="Google Shape;140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949" y="2492896"/>
            <a:ext cx="6528980" cy="371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7"/>
          <p:cNvSpPr txBox="1"/>
          <p:nvPr/>
        </p:nvSpPr>
        <p:spPr>
          <a:xfrm>
            <a:off x="683568" y="620688"/>
            <a:ext cx="820891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4.3. INTERPRETACIÓN CINÉTICA DE LA TEMPERATURA,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PRESIÓN Y LOS CAMBIOS DE ESTADO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17"/>
          <p:cNvSpPr txBox="1"/>
          <p:nvPr/>
        </p:nvSpPr>
        <p:spPr>
          <a:xfrm>
            <a:off x="549003" y="1923811"/>
            <a:ext cx="78488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magnitud que percibimos de un sistema material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magnitud macroscópica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debido a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velocidad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sus partículas. A mayor velocidad de las partículas, mayor temperatura tendrá el sistema material.</a:t>
            </a:r>
            <a:endParaRPr/>
          </a:p>
        </p:txBody>
      </p:sp>
      <p:sp>
        <p:nvSpPr>
          <p:cNvPr id="1407" name="Google Shape;1407;p117"/>
          <p:cNvSpPr txBox="1"/>
          <p:nvPr/>
        </p:nvSpPr>
        <p:spPr>
          <a:xfrm>
            <a:off x="549003" y="4077072"/>
            <a:ext cx="78488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Asimismo,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otra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magnitud macroscópica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consecuencia de los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choques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partículas contra las paredes del recipiente. A mayor número de choques, y cuanto mayor sea la velocidad de estos choques, mayor será la presión del sistema material.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8"/>
          <p:cNvSpPr txBox="1"/>
          <p:nvPr/>
        </p:nvSpPr>
        <p:spPr>
          <a:xfrm>
            <a:off x="549003" y="692696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de la temperatura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traduciría en un aumento de la energía cinética (debida a la velocidad) de las partículas, con lo cual,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moverán más rápidamente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1413" name="Google Shape;1413;p1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03" y="2564904"/>
            <a:ext cx="2189043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11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917" y="2564904"/>
            <a:ext cx="2189043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1847" y="2550221"/>
            <a:ext cx="2236028" cy="1397517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8"/>
          <p:cNvSpPr txBox="1"/>
          <p:nvPr/>
        </p:nvSpPr>
        <p:spPr>
          <a:xfrm>
            <a:off x="549002" y="4149080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SÓLIDO		        LÍQUIDO			GAS</a:t>
            </a:r>
            <a:endParaRPr/>
          </a:p>
        </p:txBody>
      </p:sp>
      <p:sp>
        <p:nvSpPr>
          <p:cNvPr id="1417" name="Google Shape;1417;p118"/>
          <p:cNvSpPr txBox="1"/>
          <p:nvPr/>
        </p:nvSpPr>
        <p:spPr>
          <a:xfrm>
            <a:off x="549003" y="4869160"/>
            <a:ext cx="78488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la TCM podemos explicar cómo aumentando la temperatura podemos producir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de estado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 que al aumentar la velocidad de las partículas, éstas escapan de la atracción de sus compañeras.</a:t>
            </a:r>
            <a:endParaRPr/>
          </a:p>
        </p:txBody>
      </p:sp>
      <p:sp>
        <p:nvSpPr>
          <p:cNvPr id="1418" name="Google Shape;1418;p118"/>
          <p:cNvSpPr/>
          <p:nvPr/>
        </p:nvSpPr>
        <p:spPr>
          <a:xfrm>
            <a:off x="873038" y="4379912"/>
            <a:ext cx="7200800" cy="5612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9"/>
          <p:cNvSpPr txBox="1"/>
          <p:nvPr/>
        </p:nvSpPr>
        <p:spPr>
          <a:xfrm>
            <a:off x="549003" y="692696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Asimismo,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de la presión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traduciría en un acercamiento entre sus partículas, y por tanto,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aumentan las fuerzas de unión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estas.</a:t>
            </a:r>
            <a:endParaRPr/>
          </a:p>
        </p:txBody>
      </p:sp>
      <p:sp>
        <p:nvSpPr>
          <p:cNvPr id="1424" name="Google Shape;1424;p119"/>
          <p:cNvSpPr txBox="1"/>
          <p:nvPr/>
        </p:nvSpPr>
        <p:spPr>
          <a:xfrm>
            <a:off x="549002" y="4149080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SÓLIDO		        LÍQUIDO			GAS</a:t>
            </a:r>
            <a:endParaRPr/>
          </a:p>
        </p:txBody>
      </p:sp>
      <p:sp>
        <p:nvSpPr>
          <p:cNvPr id="1425" name="Google Shape;1425;p119"/>
          <p:cNvSpPr txBox="1"/>
          <p:nvPr/>
        </p:nvSpPr>
        <p:spPr>
          <a:xfrm>
            <a:off x="549003" y="4869160"/>
            <a:ext cx="78488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la TCM podemos explicar cómo aumentando la temperatura podemos producir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de estado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 que al propiciar el acercamiento de las partículas, éstas sentirán con más intensidad la atracción de sus compañeras.</a:t>
            </a:r>
            <a:endParaRPr/>
          </a:p>
        </p:txBody>
      </p:sp>
      <p:sp>
        <p:nvSpPr>
          <p:cNvPr id="1426" name="Google Shape;1426;p119"/>
          <p:cNvSpPr/>
          <p:nvPr/>
        </p:nvSpPr>
        <p:spPr>
          <a:xfrm rot="10800000">
            <a:off x="683568" y="4383032"/>
            <a:ext cx="7200800" cy="5612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7" name="Google Shape;142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058" y="2112168"/>
            <a:ext cx="13906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642" y="2264568"/>
            <a:ext cx="13906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9632" y="2264568"/>
            <a:ext cx="13906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20"/>
          <p:cNvSpPr txBox="1"/>
          <p:nvPr/>
        </p:nvSpPr>
        <p:spPr>
          <a:xfrm>
            <a:off x="568367" y="2300679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temperatura,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gas 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que están relacionadas entre sí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decir, si cambia una de ellas, alguna de las otras o ambas también cambian.</a:t>
            </a:r>
            <a:endParaRPr/>
          </a:p>
        </p:txBody>
      </p:sp>
      <p:sp>
        <p:nvSpPr>
          <p:cNvPr id="1435" name="Google Shape;1435;p120"/>
          <p:cNvSpPr txBox="1"/>
          <p:nvPr/>
        </p:nvSpPr>
        <p:spPr>
          <a:xfrm>
            <a:off x="683568" y="620688"/>
            <a:ext cx="79208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LEYES EXPERIMENTALES DE LOS GASES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revistagraderia.co/wp-content/uploads/2012/10/Balon-desinflado.jpg" id="1440" name="Google Shape;144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3969493"/>
            <a:ext cx="4224042" cy="2359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araisosturisticos.com/wp-content/uploads/2013/05/globo-aerostatico.jpg" id="1441" name="Google Shape;144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112" y="1052736"/>
            <a:ext cx="3024336" cy="4032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nuevomas.com/wp-content/uploads/2013/09/Tiro-Aranjuez.jpg" id="1442" name="Google Shape;144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600" y="908720"/>
            <a:ext cx="3595374" cy="269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 de las proporciones definidas de Proust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“Cuando dos o más elementos se combinan para formar un compuesto, lo hacen siempre en una proporción constante”.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755576" y="1700808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g de hidrógeno + 8 g de oxígeno = 9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747142" y="2200573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g de hidrógeno + 16 g de oxígeno = 18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611560" y="3501008"/>
            <a:ext cx="8208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g de hidrógeno + 30 g de oxígeno = 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21618" y="2780928"/>
            <a:ext cx="82089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Proporción: 1 a 8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(por cada g de hidrógeno, 8 de oxígeno)</a:t>
            </a:r>
            <a:endParaRPr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707904" y="4365104"/>
            <a:ext cx="64807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27 g agua + 6 g de oxígeno que sobran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611560" y="4849251"/>
            <a:ext cx="8208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g de hidrógeno + 4 g de oxígeno = 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203848" y="5589240"/>
            <a:ext cx="64807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4,5 g agua + 3,5 g de hidrógeno que sobran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2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1.- Manteniendo la temperatura constante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aumentamos la presión se producirá una disminución del volumen y viceversa.</a:t>
            </a:r>
            <a:endParaRPr/>
          </a:p>
        </p:txBody>
      </p:sp>
      <p:pic>
        <p:nvPicPr>
          <p:cNvPr id="1448" name="Google Shape;144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776" y="1313334"/>
            <a:ext cx="13906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936" y="1484784"/>
            <a:ext cx="13906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7176" y="1475258"/>
            <a:ext cx="13906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22"/>
          <p:cNvSpPr txBox="1"/>
          <p:nvPr/>
        </p:nvSpPr>
        <p:spPr>
          <a:xfrm>
            <a:off x="536660" y="3212976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mismo modo, un aumento de volumen produciría una disminución de la presión y viceversa.</a:t>
            </a:r>
            <a:endParaRPr/>
          </a:p>
        </p:txBody>
      </p:sp>
      <p:pic>
        <p:nvPicPr>
          <p:cNvPr id="1452" name="Google Shape;1452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8765" y="3979863"/>
            <a:ext cx="38290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8765" y="5229200"/>
            <a:ext cx="54483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23"/>
          <p:cNvSpPr txBox="1"/>
          <p:nvPr/>
        </p:nvSpPr>
        <p:spPr>
          <a:xfrm>
            <a:off x="519761" y="404664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científicos Boyle y Mariotte determinaron experimentalmente la siguiente relación:</a:t>
            </a:r>
            <a:endParaRPr/>
          </a:p>
        </p:txBody>
      </p:sp>
      <p:sp>
        <p:nvSpPr>
          <p:cNvPr id="1459" name="Google Shape;1459;p123"/>
          <p:cNvSpPr txBox="1"/>
          <p:nvPr/>
        </p:nvSpPr>
        <p:spPr>
          <a:xfrm>
            <a:off x="971600" y="1556792"/>
            <a:ext cx="1050159" cy="901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0" name="Google Shape;1460;p123"/>
          <p:cNvSpPr/>
          <p:nvPr/>
        </p:nvSpPr>
        <p:spPr>
          <a:xfrm>
            <a:off x="2239997" y="1873090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23"/>
          <p:cNvSpPr txBox="1"/>
          <p:nvPr/>
        </p:nvSpPr>
        <p:spPr>
          <a:xfrm>
            <a:off x="2919160" y="1749840"/>
            <a:ext cx="1953612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2" name="Google Shape;1462;p123"/>
          <p:cNvSpPr/>
          <p:nvPr/>
        </p:nvSpPr>
        <p:spPr>
          <a:xfrm>
            <a:off x="5024292" y="1915496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123"/>
          <p:cNvSpPr txBox="1"/>
          <p:nvPr/>
        </p:nvSpPr>
        <p:spPr>
          <a:xfrm>
            <a:off x="5682915" y="1788480"/>
            <a:ext cx="2716834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4" name="Google Shape;1464;p123"/>
          <p:cNvSpPr/>
          <p:nvPr/>
        </p:nvSpPr>
        <p:spPr>
          <a:xfrm>
            <a:off x="5682915" y="1556792"/>
            <a:ext cx="2716834" cy="9017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3"/>
          <p:cNvSpPr txBox="1"/>
          <p:nvPr/>
        </p:nvSpPr>
        <p:spPr>
          <a:xfrm>
            <a:off x="5429429" y="2466792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 de Boyle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6" name="Google Shape;1466;p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0898" y="4005064"/>
            <a:ext cx="13906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5913" y="4172512"/>
            <a:ext cx="13906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23"/>
          <p:cNvSpPr txBox="1"/>
          <p:nvPr/>
        </p:nvSpPr>
        <p:spPr>
          <a:xfrm>
            <a:off x="764320" y="321297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469" name="Google Shape;1469;p123"/>
          <p:cNvSpPr txBox="1"/>
          <p:nvPr/>
        </p:nvSpPr>
        <p:spPr>
          <a:xfrm>
            <a:off x="3389335" y="321297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sp>
        <p:nvSpPr>
          <p:cNvPr id="1470" name="Google Shape;1470;p123"/>
          <p:cNvSpPr txBox="1"/>
          <p:nvPr/>
        </p:nvSpPr>
        <p:spPr>
          <a:xfrm>
            <a:off x="1561759" y="5729089"/>
            <a:ext cx="16289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71" name="Google Shape;1471;p123"/>
          <p:cNvSpPr txBox="1"/>
          <p:nvPr/>
        </p:nvSpPr>
        <p:spPr>
          <a:xfrm>
            <a:off x="3389334" y="5729089"/>
            <a:ext cx="32238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3"/>
          <p:cNvSpPr txBox="1"/>
          <p:nvPr/>
        </p:nvSpPr>
        <p:spPr>
          <a:xfrm>
            <a:off x="3104435" y="5249822"/>
            <a:ext cx="11020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= cte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898" y="4005064"/>
            <a:ext cx="13906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913" y="4172512"/>
            <a:ext cx="13906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24"/>
          <p:cNvSpPr txBox="1"/>
          <p:nvPr/>
        </p:nvSpPr>
        <p:spPr>
          <a:xfrm>
            <a:off x="764320" y="321297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480" name="Google Shape;1480;p124"/>
          <p:cNvSpPr txBox="1"/>
          <p:nvPr/>
        </p:nvSpPr>
        <p:spPr>
          <a:xfrm>
            <a:off x="3389335" y="321297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pic>
        <p:nvPicPr>
          <p:cNvPr id="1481" name="Google Shape;1481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2204" y="1124744"/>
            <a:ext cx="6487418" cy="489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4"/>
          <p:cNvSpPr txBox="1"/>
          <p:nvPr/>
        </p:nvSpPr>
        <p:spPr>
          <a:xfrm>
            <a:off x="3670443" y="2492896"/>
            <a:ext cx="4789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Isotérmica o Isoterma (T=cte)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5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2.- Manteniendo la presión constante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aumentamos la temperatura se producirá un aumento del volumen y viceversa.</a:t>
            </a:r>
            <a:endParaRPr/>
          </a:p>
        </p:txBody>
      </p:sp>
      <p:sp>
        <p:nvSpPr>
          <p:cNvPr id="1488" name="Google Shape;1488;p125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científicos Charles y Gay-Lussac determinaron experimentalmente la siguiente relación:</a:t>
            </a:r>
            <a:endParaRPr/>
          </a:p>
        </p:txBody>
      </p:sp>
      <p:sp>
        <p:nvSpPr>
          <p:cNvPr id="1489" name="Google Shape;1489;p125"/>
          <p:cNvSpPr txBox="1"/>
          <p:nvPr/>
        </p:nvSpPr>
        <p:spPr>
          <a:xfrm>
            <a:off x="2076883" y="2794287"/>
            <a:ext cx="9798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0" name="Google Shape;1490;p125"/>
          <p:cNvSpPr/>
          <p:nvPr/>
        </p:nvSpPr>
        <p:spPr>
          <a:xfrm>
            <a:off x="3345280" y="2917537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25"/>
          <p:cNvSpPr txBox="1"/>
          <p:nvPr/>
        </p:nvSpPr>
        <p:spPr>
          <a:xfrm>
            <a:off x="4215501" y="2604059"/>
            <a:ext cx="1461489" cy="8961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2" name="Google Shape;1492;p125"/>
          <p:cNvSpPr/>
          <p:nvPr/>
        </p:nvSpPr>
        <p:spPr>
          <a:xfrm>
            <a:off x="5853580" y="2958893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25"/>
          <p:cNvSpPr txBox="1"/>
          <p:nvPr/>
        </p:nvSpPr>
        <p:spPr>
          <a:xfrm>
            <a:off x="6512203" y="2616193"/>
            <a:ext cx="1413143" cy="9694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4" name="Google Shape;1494;p125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25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1ª Ley de Gay-Lussac</a:t>
            </a:r>
            <a:endParaRPr/>
          </a:p>
        </p:txBody>
      </p:sp>
      <p:sp>
        <p:nvSpPr>
          <p:cNvPr id="1496" name="Google Shape;1496;p125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497" name="Google Shape;1497;p125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sp>
        <p:nvSpPr>
          <p:cNvPr id="1498" name="Google Shape;1498;p125"/>
          <p:cNvSpPr txBox="1"/>
          <p:nvPr/>
        </p:nvSpPr>
        <p:spPr>
          <a:xfrm>
            <a:off x="400622" y="5983273"/>
            <a:ext cx="16289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99" name="Google Shape;1499;p125"/>
          <p:cNvSpPr txBox="1"/>
          <p:nvPr/>
        </p:nvSpPr>
        <p:spPr>
          <a:xfrm>
            <a:off x="2228198" y="5983273"/>
            <a:ext cx="32238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00" name="Google Shape;1500;p125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cte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1" name="Google Shape;1501;p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183" y="4161104"/>
            <a:ext cx="13906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6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científicos Charles y Gay-Lussac determinaron experimentalmente la siguiente relación:</a:t>
            </a:r>
            <a:endParaRPr/>
          </a:p>
        </p:txBody>
      </p:sp>
      <p:sp>
        <p:nvSpPr>
          <p:cNvPr id="1508" name="Google Shape;1508;p126"/>
          <p:cNvSpPr txBox="1"/>
          <p:nvPr/>
        </p:nvSpPr>
        <p:spPr>
          <a:xfrm>
            <a:off x="2076883" y="2794287"/>
            <a:ext cx="9798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09" name="Google Shape;1509;p126"/>
          <p:cNvSpPr/>
          <p:nvPr/>
        </p:nvSpPr>
        <p:spPr>
          <a:xfrm>
            <a:off x="3345280" y="2917537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126"/>
          <p:cNvSpPr txBox="1"/>
          <p:nvPr/>
        </p:nvSpPr>
        <p:spPr>
          <a:xfrm>
            <a:off x="4215501" y="2604059"/>
            <a:ext cx="1461489" cy="8961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11" name="Google Shape;1511;p126"/>
          <p:cNvSpPr/>
          <p:nvPr/>
        </p:nvSpPr>
        <p:spPr>
          <a:xfrm>
            <a:off x="5853580" y="2958893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26"/>
          <p:cNvSpPr txBox="1"/>
          <p:nvPr/>
        </p:nvSpPr>
        <p:spPr>
          <a:xfrm>
            <a:off x="6512203" y="2616193"/>
            <a:ext cx="1413143" cy="9694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13" name="Google Shape;1513;p126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26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1ª Ley de Gay-Lussac</a:t>
            </a:r>
            <a:endParaRPr/>
          </a:p>
        </p:txBody>
      </p:sp>
      <p:sp>
        <p:nvSpPr>
          <p:cNvPr id="1515" name="Google Shape;1515;p126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516" name="Google Shape;1516;p126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sp>
        <p:nvSpPr>
          <p:cNvPr id="1517" name="Google Shape;1517;p126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cte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8" name="Google Shape;1518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183" y="4161104"/>
            <a:ext cx="13906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26"/>
          <p:cNvSpPr/>
          <p:nvPr/>
        </p:nvSpPr>
        <p:spPr>
          <a:xfrm>
            <a:off x="251520" y="2020491"/>
            <a:ext cx="2893255" cy="45048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6"/>
          <p:cNvSpPr txBox="1"/>
          <p:nvPr/>
        </p:nvSpPr>
        <p:spPr>
          <a:xfrm>
            <a:off x="3995936" y="4365104"/>
            <a:ext cx="4789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Isobárica o Isóbara (P=cte)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7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cte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8" name="Google Shape;152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775" y="4154666"/>
            <a:ext cx="13906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28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científicos Charles y Gay-Lussac determinaron experimentalmente la siguiente relación:</a:t>
            </a:r>
            <a:endParaRPr/>
          </a:p>
        </p:txBody>
      </p:sp>
      <p:sp>
        <p:nvSpPr>
          <p:cNvPr id="1535" name="Google Shape;1535;p128"/>
          <p:cNvSpPr txBox="1"/>
          <p:nvPr/>
        </p:nvSpPr>
        <p:spPr>
          <a:xfrm>
            <a:off x="2076883" y="2794287"/>
            <a:ext cx="979819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36" name="Google Shape;1536;p128"/>
          <p:cNvSpPr/>
          <p:nvPr/>
        </p:nvSpPr>
        <p:spPr>
          <a:xfrm>
            <a:off x="3345280" y="2917537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8"/>
          <p:cNvSpPr txBox="1"/>
          <p:nvPr/>
        </p:nvSpPr>
        <p:spPr>
          <a:xfrm>
            <a:off x="4215501" y="2604059"/>
            <a:ext cx="1461489" cy="8961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38" name="Google Shape;1538;p128"/>
          <p:cNvSpPr/>
          <p:nvPr/>
        </p:nvSpPr>
        <p:spPr>
          <a:xfrm>
            <a:off x="5853580" y="2958893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128"/>
          <p:cNvSpPr txBox="1"/>
          <p:nvPr/>
        </p:nvSpPr>
        <p:spPr>
          <a:xfrm>
            <a:off x="6512203" y="2616193"/>
            <a:ext cx="1413143" cy="9694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0" name="Google Shape;1540;p128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28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1ª Ley de Gay-Lussac</a:t>
            </a:r>
            <a:endParaRPr/>
          </a:p>
        </p:txBody>
      </p:sp>
      <p:sp>
        <p:nvSpPr>
          <p:cNvPr id="1542" name="Google Shape;1542;p128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543" name="Google Shape;1543;p128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pic>
        <p:nvPicPr>
          <p:cNvPr id="1544" name="Google Shape;1544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761" y="1604993"/>
            <a:ext cx="8405409" cy="458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28"/>
          <p:cNvSpPr/>
          <p:nvPr/>
        </p:nvSpPr>
        <p:spPr>
          <a:xfrm>
            <a:off x="251520" y="2020491"/>
            <a:ext cx="2893255" cy="45048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6" name="Google Shape;1546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761" y="1508340"/>
            <a:ext cx="8299505" cy="465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29"/>
          <p:cNvSpPr txBox="1"/>
          <p:nvPr/>
        </p:nvSpPr>
        <p:spPr>
          <a:xfrm>
            <a:off x="519761" y="404664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3.- Manteniendo el volumen constante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aumentamos la temperatura se producirá un aumento de la presión y viceversa.</a:t>
            </a:r>
            <a:endParaRPr/>
          </a:p>
        </p:txBody>
      </p:sp>
      <p:sp>
        <p:nvSpPr>
          <p:cNvPr id="1552" name="Google Shape;1552;p129"/>
          <p:cNvSpPr txBox="1"/>
          <p:nvPr/>
        </p:nvSpPr>
        <p:spPr>
          <a:xfrm>
            <a:off x="519761" y="1604993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nuevo, los científicos Charles y Gay-Lussac determinaron experimentalmente la siguiente relación:</a:t>
            </a:r>
            <a:endParaRPr/>
          </a:p>
        </p:txBody>
      </p:sp>
      <p:sp>
        <p:nvSpPr>
          <p:cNvPr id="1553" name="Google Shape;1553;p129"/>
          <p:cNvSpPr txBox="1"/>
          <p:nvPr/>
        </p:nvSpPr>
        <p:spPr>
          <a:xfrm>
            <a:off x="2076883" y="2794287"/>
            <a:ext cx="975588" cy="523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4" name="Google Shape;1554;p129"/>
          <p:cNvSpPr/>
          <p:nvPr/>
        </p:nvSpPr>
        <p:spPr>
          <a:xfrm>
            <a:off x="3345280" y="2917537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129"/>
          <p:cNvSpPr txBox="1"/>
          <p:nvPr/>
        </p:nvSpPr>
        <p:spPr>
          <a:xfrm>
            <a:off x="4215501" y="2604059"/>
            <a:ext cx="1457258" cy="8961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6" name="Google Shape;1556;p129"/>
          <p:cNvSpPr/>
          <p:nvPr/>
        </p:nvSpPr>
        <p:spPr>
          <a:xfrm>
            <a:off x="5853580" y="2958893"/>
            <a:ext cx="462009" cy="2691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29"/>
          <p:cNvSpPr txBox="1"/>
          <p:nvPr/>
        </p:nvSpPr>
        <p:spPr>
          <a:xfrm>
            <a:off x="6512203" y="2616193"/>
            <a:ext cx="1428147" cy="9694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8" name="Google Shape;1558;p129"/>
          <p:cNvSpPr/>
          <p:nvPr/>
        </p:nvSpPr>
        <p:spPr>
          <a:xfrm>
            <a:off x="6512203" y="2384505"/>
            <a:ext cx="1553381" cy="1373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29"/>
          <p:cNvSpPr txBox="1"/>
          <p:nvPr/>
        </p:nvSpPr>
        <p:spPr>
          <a:xfrm>
            <a:off x="5657875" y="3828026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2ª Ley de Gay-Lussac</a:t>
            </a:r>
            <a:endParaRPr/>
          </a:p>
        </p:txBody>
      </p:sp>
      <p:sp>
        <p:nvSpPr>
          <p:cNvPr id="1560" name="Google Shape;1560;p129"/>
          <p:cNvSpPr txBox="1"/>
          <p:nvPr/>
        </p:nvSpPr>
        <p:spPr>
          <a:xfrm>
            <a:off x="-406096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1</a:t>
            </a:r>
            <a:endParaRPr/>
          </a:p>
        </p:txBody>
      </p:sp>
      <p:sp>
        <p:nvSpPr>
          <p:cNvPr id="1561" name="Google Shape;1561;p129"/>
          <p:cNvSpPr txBox="1"/>
          <p:nvPr/>
        </p:nvSpPr>
        <p:spPr>
          <a:xfrm>
            <a:off x="2218919" y="3757575"/>
            <a:ext cx="3223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2</a:t>
            </a:r>
            <a:endParaRPr/>
          </a:p>
        </p:txBody>
      </p:sp>
      <p:sp>
        <p:nvSpPr>
          <p:cNvPr id="1562" name="Google Shape;1562;p129"/>
          <p:cNvSpPr txBox="1"/>
          <p:nvPr/>
        </p:nvSpPr>
        <p:spPr>
          <a:xfrm>
            <a:off x="400622" y="5983273"/>
            <a:ext cx="16289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63" name="Google Shape;1563;p129"/>
          <p:cNvSpPr txBox="1"/>
          <p:nvPr/>
        </p:nvSpPr>
        <p:spPr>
          <a:xfrm>
            <a:off x="2228198" y="5983273"/>
            <a:ext cx="32238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64" name="Google Shape;1564;p129"/>
          <p:cNvSpPr txBox="1"/>
          <p:nvPr/>
        </p:nvSpPr>
        <p:spPr>
          <a:xfrm>
            <a:off x="1978570" y="4240196"/>
            <a:ext cx="11020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= cte</a:t>
            </a:r>
            <a:endParaRPr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5" name="Google Shape;1565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083" y="4154666"/>
            <a:ext cx="13906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0733" y="4219240"/>
            <a:ext cx="14001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908720"/>
            <a:ext cx="6927413" cy="499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30"/>
          <p:cNvSpPr txBox="1"/>
          <p:nvPr/>
        </p:nvSpPr>
        <p:spPr>
          <a:xfrm>
            <a:off x="3995936" y="3923832"/>
            <a:ext cx="4896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Isocórica o Isócora (V=cte)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270348" y="497927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postulados de Dalton son: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46076" y="1131191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materia está constituida por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átomos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546076" y="1592855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átomos 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indivisibles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inmodificables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555576" y="2054520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los átomos de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mismo elemento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misma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546076" y="2885517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átomos de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 diferentes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distinta masa y propiedades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555576" y="3867495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compuestos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están formados por la unión de átomos de distintos elementos.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1124422" y="260648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“Modelo de bolas”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(los átomos son bolas macizas)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1.gstatic.com/images?q=tbn:ANd9GcRSb4B2K4aFU0ZxPQ-AAkIlT-FD32_tJsx035zxrs7mf15HOqRT"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2492896"/>
            <a:ext cx="7542195" cy="408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943" y="791257"/>
            <a:ext cx="5141892" cy="129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716782" y="476672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1.4. THOMSON (1897)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742022" y="1412776"/>
            <a:ext cx="43146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Realizó un experimento que dejaba obsoleto el modelo de Dalton: 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experimento de los Rayos Catódicos.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3.gstatic.com/images?q=tbn:ANd9GcSbd5AcUKB1tMoAAStf1VF3T_B8_BE4YUc9FcspUVJxebSjMiJj"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855" y="3140968"/>
            <a:ext cx="4248472" cy="3463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3.gstatic.com/images?q=tbn:ANd9GcTMR_Gxsxl4jH_ePGD7GoinY2gETfLmiDTwZq6jImPY0R8vGX1S" id="211" name="Google Shape;21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8451" y="1184558"/>
            <a:ext cx="3600400" cy="274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0.gstatic.com/images?q=tbn:ANd9GcRouCRifWpkcQBpvG7BkxZ7x92U3JDfntmaM6RriQSqUkl6g2CtSQ"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5298"/>
            <a:ext cx="5976664" cy="42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716782" y="4437112"/>
            <a:ext cx="767164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Thomson demostró que esos rayos eran partículas arrancadas de la materia (del cátodo),  y que poseían carga eléctrica negativa. Las llamó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1403648" y="620687"/>
            <a:ext cx="15675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CÁTODO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6300192" y="597911"/>
            <a:ext cx="15675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ÁNODO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270348" y="148478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postulados de Thomson son: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546076" y="2118048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materia es eléctricamente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neutra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546076" y="2579712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átomos poseen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555576" y="3041377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electrones 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idénticos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todos los tipos de átomos.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940918" y="666452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“Modelo de la sandía”</a:t>
            </a:r>
            <a:endParaRPr/>
          </a:p>
        </p:txBody>
      </p:sp>
      <p:pic>
        <p:nvPicPr>
          <p:cNvPr descr="http://www.eis.uva.es/~qgintro/atom/imagenes/thom_negposi_trans.gif"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918" y="1237480"/>
            <a:ext cx="2695575" cy="269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TThi2MZfIwBJXVcVSu1XtxXvenh6gne1UUfvXmIiy61_vLtXTA" id="234" name="Google Shape;2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532" y="1128117"/>
            <a:ext cx="2873796" cy="276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716782" y="488866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1.5. RUTHERFORD (1911)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716782" y="1340768"/>
            <a:ext cx="43146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Realizó un experimento que dejaba obsoleto el modelo de Thomson: 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experimento de la lámina de oro.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1.gstatic.com/images?q=tbn:ANd9GcStwiasJFHdDxS91_xgQnx6vGWVEHgHF0Pb1khMy6Pf1xu31u3czg"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167" y="1412776"/>
            <a:ext cx="2339463" cy="3396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3.gstatic.com/images?q=tbn:ANd9GcQS6aZj_IVcqI4RhMUExTMRlrH2R_idHQJJF4aO6I2U1rMu_OHwFA" id="242" name="Google Shape;2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640" y="3355316"/>
            <a:ext cx="4678527" cy="325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/>
        </p:nvSpPr>
        <p:spPr>
          <a:xfrm>
            <a:off x="716782" y="4005064"/>
            <a:ext cx="767164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bombardear una fina lámina de oro con partículas alfa (despedidas por un material radiactivo) observó que casi todas la atravesaban, pero unas pocas se desviaban o incluso rebotaban; lo que dejaba deducir que los átomos no eran bolas homogéneas, sino que estaban prácticamente vacías, y la mayor parte de su masa se concentraba en pequeñísimos núcleos.</a:t>
            </a:r>
            <a:endParaRPr/>
          </a:p>
        </p:txBody>
      </p:sp>
      <p:pic>
        <p:nvPicPr>
          <p:cNvPr descr="https://encrypted-tbn3.gstatic.com/images?q=tbn:ANd9GcQeSUzl3lgyrqtWvR3g9q7pdNiUVrfaYTnr7sRb1J_c9hg35MYT"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332656"/>
            <a:ext cx="5295378" cy="370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827584" y="2780928"/>
            <a:ext cx="79208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E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MODELOS ATÓMICOS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E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ELEMENTOS Y COMPUESTOS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E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MATERIALES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E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ESTADOS DE AGREGACIÓN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763688" y="1484784"/>
            <a:ext cx="5616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 b="0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/>
        </p:nvSpPr>
        <p:spPr>
          <a:xfrm>
            <a:off x="270348" y="1637798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postulados de Rutherford son: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546076" y="2271062"/>
            <a:ext cx="82089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átomo posee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núcleo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muy pequeño de carga positiva, y en él se concentra casi toda la masa. (posteriormente se descubrió que estaba formado por protones y neutrones).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546076" y="3471391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electrones se mueven en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corteza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átomo.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/>
        </p:nvSpPr>
        <p:spPr>
          <a:xfrm>
            <a:off x="940918" y="1409701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“Modelo nuclear del átomo”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5" y="1990229"/>
            <a:ext cx="4782565" cy="280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/>
          <p:nvPr/>
        </p:nvSpPr>
        <p:spPr>
          <a:xfrm>
            <a:off x="6258220" y="3209901"/>
            <a:ext cx="185988" cy="79208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6551712" y="3375112"/>
            <a:ext cx="25922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nucleones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/>
        </p:nvSpPr>
        <p:spPr>
          <a:xfrm>
            <a:off x="820616" y="3609231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define: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1115616" y="4095877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atómico ( Z 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número de protones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34"/>
          <p:cNvGraphicFramePr/>
          <p:nvPr/>
        </p:nvGraphicFramePr>
        <p:xfrm>
          <a:off x="788331" y="836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{CED87E06-2F4E-4A24-A8F1-338E763206E9}</a:tableStyleId>
              </a:tblPr>
              <a:tblGrid>
                <a:gridCol w="2512850"/>
                <a:gridCol w="2512850"/>
                <a:gridCol w="2512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Partícula</a:t>
                      </a:r>
                      <a:endParaRPr sz="2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Carga eléctrica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(x 1,6·10</a:t>
                      </a:r>
                      <a:r>
                        <a:rPr baseline="30000" lang="es-ES" sz="2800" u="none" cap="none" strike="noStrike"/>
                        <a:t>-19</a:t>
                      </a:r>
                      <a:r>
                        <a:rPr lang="es-ES" sz="2800" u="none" cap="none" strike="noStrike"/>
                        <a:t> C)</a:t>
                      </a:r>
                      <a:endParaRPr sz="2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Masa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(x 1,66·10</a:t>
                      </a:r>
                      <a:r>
                        <a:rPr baseline="30000" lang="es-ES" sz="2800" u="none" cap="none" strike="noStrike"/>
                        <a:t>-27</a:t>
                      </a:r>
                      <a:r>
                        <a:rPr lang="es-ES" sz="2800" u="none" cap="none" strike="noStrike"/>
                        <a:t> kg)</a:t>
                      </a:r>
                      <a:endParaRPr sz="2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Electrón (e</a:t>
                      </a:r>
                      <a:r>
                        <a:rPr baseline="30000" lang="es-ES" sz="2800" u="none" cap="none" strike="noStrike"/>
                        <a:t>-</a:t>
                      </a:r>
                      <a:r>
                        <a:rPr lang="es-ES" sz="2800" u="none" cap="none" strike="noStrike"/>
                        <a:t>)</a:t>
                      </a:r>
                      <a:endParaRPr sz="2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377948"/>
                          </a:solidFill>
                        </a:rPr>
                        <a:t>-1</a:t>
                      </a:r>
                      <a:endParaRPr b="1" sz="2800" u="none" cap="none" strike="noStrike">
                        <a:solidFill>
                          <a:srgbClr val="377948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377948"/>
                          </a:solidFill>
                        </a:rPr>
                        <a:t>≈ 0,0005</a:t>
                      </a:r>
                      <a:endParaRPr b="1" sz="2800" u="none" cap="none" strike="noStrike">
                        <a:solidFill>
                          <a:srgbClr val="377948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Protón (p</a:t>
                      </a:r>
                      <a:r>
                        <a:rPr baseline="30000" lang="es-ES" sz="2800" u="none" cap="none" strike="noStrike"/>
                        <a:t>+</a:t>
                      </a:r>
                      <a:r>
                        <a:rPr lang="es-ES" sz="2800" u="none" cap="none" strike="noStrike"/>
                        <a:t>)</a:t>
                      </a:r>
                      <a:endParaRPr sz="2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FF0000"/>
                          </a:solidFill>
                        </a:rPr>
                        <a:t>+1</a:t>
                      </a:r>
                      <a:endParaRPr b="1" sz="2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800"/>
                        <a:buFont typeface="Calibri"/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FF0000"/>
                          </a:solidFill>
                        </a:rPr>
                        <a:t>≈ 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800" u="none" cap="none" strike="noStrike"/>
                        <a:t>Neutrón (n)</a:t>
                      </a:r>
                      <a:endParaRPr sz="2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0070C0"/>
                          </a:solidFill>
                        </a:rPr>
                        <a:t>0</a:t>
                      </a:r>
                      <a:endParaRPr b="1" sz="28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800"/>
                        <a:buFont typeface="Calibri"/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0070C0"/>
                          </a:solidFill>
                        </a:rPr>
                        <a:t>≈ 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1" name="Google Shape;271;p34"/>
          <p:cNvSpPr txBox="1"/>
          <p:nvPr/>
        </p:nvSpPr>
        <p:spPr>
          <a:xfrm>
            <a:off x="1115616" y="5229200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másico ( A 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número de nucleones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(protones y neutrones)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611560" y="775157"/>
            <a:ext cx="820308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ISÓTOPOS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número atómico (nº de p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determina el elemento químico.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586458" y="1667709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átomos de un mismo elemento pueden tener distinto número de neutrones: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555576" y="580526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estos átomos se les llama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isótopos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(mismo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pero distinto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638" y="2475836"/>
            <a:ext cx="58007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1835696" y="5013504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= 3 🡪 Litio			Z = 3 🡪 Litio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6				A = 7</a:t>
            </a:r>
            <a:endParaRPr/>
          </a:p>
        </p:txBody>
      </p:sp>
      <p:pic>
        <p:nvPicPr>
          <p:cNvPr descr="http://www.ptable.com/Images/tabla%20peri%C3%B3dica.png" id="281" name="Google Shape;28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1" y="253516"/>
            <a:ext cx="9008384" cy="659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611560" y="404664"/>
            <a:ext cx="8203082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IONES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un átomo posee el mismo número de p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de e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será un átomo neutro (tendrá  una carga eléctrica neta igual a cero).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86458" y="1677654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si ese átomo gana o pierde electrones, se convierte en un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respectivamente).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827584" y="5442672"/>
            <a:ext cx="85846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= 3 , E = 3		    Z = 3 , E = 4		         Z = 3 , E = 1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85" y="3053843"/>
            <a:ext cx="8584627" cy="237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619000" y="5904337"/>
            <a:ext cx="85846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neta = 0		    Carga neta = -1	         Carga neta = +2</a:t>
            </a:r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559372" y="6366001"/>
            <a:ext cx="85846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Átomo neutro		            Anión			   Catión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611560" y="548680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forma de representar a un átomo concreto es la siguiente:</a:t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3247151" y="1916832"/>
            <a:ext cx="1740605" cy="10338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611560" y="4221088"/>
            <a:ext cx="82030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 X es el símbolo del elemento al que pertenece el átomo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 es el número másico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Z es el número atómico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Q es la carga neta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/>
        </p:nvSpPr>
        <p:spPr>
          <a:xfrm>
            <a:off x="628750" y="764704"/>
            <a:ext cx="926279" cy="715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679337" y="3861048"/>
            <a:ext cx="1667059" cy="7151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4730291" y="764704"/>
            <a:ext cx="1384225" cy="7200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4776264" y="3861048"/>
            <a:ext cx="1292277" cy="7180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8541" y="3861048"/>
            <a:ext cx="26098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7690" y="3915494"/>
            <a:ext cx="26098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8541" y="766211"/>
            <a:ext cx="26384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6396" y="1147999"/>
            <a:ext cx="19240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/>
        </p:nvSpPr>
        <p:spPr>
          <a:xfrm>
            <a:off x="459160" y="1340768"/>
            <a:ext cx="792926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MASA ATÓMICA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expresar la masa de un átomo o un compuesto se utiliza como unidad de medida 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(unidad de masa atómica), que se define como la doceava parte de la masa del átomo de carbono-12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486161" y="3233204"/>
            <a:ext cx="1082924" cy="7200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/>
        </p:nvSpPr>
        <p:spPr>
          <a:xfrm>
            <a:off x="716782" y="416858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1.6. BOHR (1913)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707654" y="1427292"/>
            <a:ext cx="43146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de Rutherford no podía explicar los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espectros de emisión y absorción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átomos.</a:t>
            </a:r>
            <a:endParaRPr/>
          </a:p>
        </p:txBody>
      </p:sp>
      <p:pic>
        <p:nvPicPr>
          <p:cNvPr descr="http://people-reports.com/data_images/niels-bohr/niels-bohr-06.jpg" id="323" name="Google Shape;3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4" y="404664"/>
            <a:ext cx="3030687" cy="3534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obiernodecanarias.org/educacion/3/usrn/lentiscal/1-cdquimica-tic/FlashQ/Estructura%20A/espectrostotal/EspectroAbsorcionObtencion.gif" id="324" name="Google Shape;3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386" y="4149080"/>
            <a:ext cx="6887268" cy="240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2.gstatic.com/images?q=tbn:ANd9GcRGYIcNe2nKr5uMdx8-rURdahKsXqwOjVfxKNPNnOP_Nsv5QJJA" id="329" name="Google Shape;3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266" y="0"/>
            <a:ext cx="6084168" cy="404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/>
          <p:nvPr/>
        </p:nvSpPr>
        <p:spPr>
          <a:xfrm>
            <a:off x="4499992" y="3399408"/>
            <a:ext cx="2664296" cy="504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716782" y="4005064"/>
            <a:ext cx="767164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elemento tiene su propio espectro de emisión. Si se calienta, sus átomos emiten varias ondas electromagnéticas de determinado color; y si se interpone delante de una fuente de luz blanca, absorben esos mismos colores.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899592" y="455194"/>
            <a:ext cx="74168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MODELOS ATÓMICOS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de MODELOS ATÓMICOS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55" y="1956290"/>
            <a:ext cx="8100897" cy="3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3.bp.blogspot.com/-BOD1NDds6G4/T9a5RgA2y7I/AAAAAAAAABU/7bqmZmjePx0/s1600/1245748507_extras_ladillos_3_g_0.jpg"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980728"/>
            <a:ext cx="6830402" cy="650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/>
        </p:nvSpPr>
        <p:spPr>
          <a:xfrm>
            <a:off x="270348" y="1066695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postulados de Bohr son: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546076" y="1699959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electrones solo pueden estar en determinadas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órbitas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decir, en determinados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 de energía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546076" y="2538376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átomo, 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fundamental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(sin excitar), tendrá a sus electrones ocupando los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 de energía más bajos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546076" y="3381730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electrón puede pasar a un nivel superior absorbiendo energía. En ese caso el átomo estará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excitado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546076" y="4254187"/>
            <a:ext cx="82089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un electrón pasa a un nivel de energía más bajo, el exceso de energía sobrante se emite en forma de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luz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/>
        </p:nvSpPr>
        <p:spPr>
          <a:xfrm>
            <a:off x="940918" y="1175696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“Modelo cuántico del átomo”</a:t>
            </a:r>
            <a:endParaRPr/>
          </a:p>
        </p:txBody>
      </p:sp>
      <p:pic>
        <p:nvPicPr>
          <p:cNvPr descr="http://loselementosmasfrech.wikispaces.com/file/view/soodio.png/151415145/330x323/soodio.png" id="351" name="Google Shape;3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1988840"/>
            <a:ext cx="3825565" cy="37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9278" y="-2043608"/>
            <a:ext cx="5472608" cy="528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/>
          <p:nvPr/>
        </p:nvSpPr>
        <p:spPr>
          <a:xfrm>
            <a:off x="1979712" y="836712"/>
            <a:ext cx="144016" cy="123042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8942" y="805891"/>
            <a:ext cx="16287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 txBox="1"/>
          <p:nvPr/>
        </p:nvSpPr>
        <p:spPr>
          <a:xfrm>
            <a:off x="679426" y="3429000"/>
            <a:ext cx="82030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rayo de luz (fotón) ha sido absorbido por el electrón (el cual se ha excitado), y ese aporte de energía le permite subir a otro nivel de energía. Así se genera el espectro de absorción: las líneas que faltan han sido absorbidas por electrones que promocionan de nivel.</a:t>
            </a:r>
            <a:endParaRPr/>
          </a:p>
        </p:txBody>
      </p:sp>
      <p:sp>
        <p:nvSpPr>
          <p:cNvPr id="360" name="Google Shape;360;p45"/>
          <p:cNvSpPr/>
          <p:nvPr/>
        </p:nvSpPr>
        <p:spPr>
          <a:xfrm>
            <a:off x="2904644" y="1587458"/>
            <a:ext cx="144016" cy="108012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45"/>
          <p:cNvCxnSpPr/>
          <p:nvPr/>
        </p:nvCxnSpPr>
        <p:spPr>
          <a:xfrm>
            <a:off x="2195736" y="1024966"/>
            <a:ext cx="648072" cy="56249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9278" y="-2043608"/>
            <a:ext cx="5472608" cy="528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6"/>
          <p:cNvSpPr/>
          <p:nvPr/>
        </p:nvSpPr>
        <p:spPr>
          <a:xfrm>
            <a:off x="1979712" y="836712"/>
            <a:ext cx="144016" cy="123042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3330" y="1572390"/>
            <a:ext cx="1308670" cy="17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679426" y="3429000"/>
            <a:ext cx="82030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electrón se puede “relajar” (si ha sido previamente excitado) y bajar a un nivel de energía menor. La energía sobrante la desprende en forma de fotón (rayo de luz). Así se genera el espectro de emisión.</a:t>
            </a:r>
            <a:endParaRPr/>
          </a:p>
        </p:txBody>
      </p:sp>
      <p:sp>
        <p:nvSpPr>
          <p:cNvPr id="370" name="Google Shape;370;p46"/>
          <p:cNvSpPr/>
          <p:nvPr/>
        </p:nvSpPr>
        <p:spPr>
          <a:xfrm>
            <a:off x="2904644" y="1587458"/>
            <a:ext cx="144016" cy="108012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46"/>
          <p:cNvCxnSpPr/>
          <p:nvPr/>
        </p:nvCxnSpPr>
        <p:spPr>
          <a:xfrm rot="10800000">
            <a:off x="2123728" y="959754"/>
            <a:ext cx="720080" cy="612637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925" y="3324225"/>
            <a:ext cx="438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238" y="2514600"/>
            <a:ext cx="22955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8463" y="2119313"/>
            <a:ext cx="32670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363" y="1228524"/>
            <a:ext cx="55911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216" y="638717"/>
            <a:ext cx="6553200" cy="5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>
            <a:off x="6685086" y="39752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6741814" y="140505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6751686" y="26568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6780534" y="434948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7189290" y="400391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4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7189190" y="139482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87" name="Google Shape;387;p47"/>
          <p:cNvSpPr txBox="1"/>
          <p:nvPr/>
        </p:nvSpPr>
        <p:spPr>
          <a:xfrm>
            <a:off x="7195342" y="182585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7160342" y="268182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89" name="Google Shape;389;p47"/>
          <p:cNvSpPr txBox="1"/>
          <p:nvPr/>
        </p:nvSpPr>
        <p:spPr>
          <a:xfrm>
            <a:off x="7166494" y="309732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7166494" y="365352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7195342" y="433651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92" name="Google Shape;392;p47"/>
          <p:cNvSpPr txBox="1"/>
          <p:nvPr/>
        </p:nvSpPr>
        <p:spPr>
          <a:xfrm>
            <a:off x="7220444" y="482929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7177258" y="552790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7235774" y="610892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481445" y="203083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 de energía permitidos: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925" y="3324225"/>
            <a:ext cx="438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238" y="2514600"/>
            <a:ext cx="22955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8463" y="2119313"/>
            <a:ext cx="32670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363" y="1228524"/>
            <a:ext cx="55911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216" y="638717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806" y="642537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806" y="652461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4806" y="642538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7216" y="652463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7638" y="642539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8176" y="652463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7638" y="676075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638" y="652463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4806" y="676075"/>
            <a:ext cx="6553200" cy="5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7216" y="676075"/>
            <a:ext cx="6553200" cy="5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/>
        </p:nvSpPr>
        <p:spPr>
          <a:xfrm>
            <a:off x="6685086" y="39752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6741814" y="140505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6751686" y="26568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6780534" y="434948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7189290" y="400391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4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7189190" y="139482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21" name="Google Shape;421;p48"/>
          <p:cNvSpPr txBox="1"/>
          <p:nvPr/>
        </p:nvSpPr>
        <p:spPr>
          <a:xfrm>
            <a:off x="7195342" y="182585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7160342" y="268182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23" name="Google Shape;423;p48"/>
          <p:cNvSpPr txBox="1"/>
          <p:nvPr/>
        </p:nvSpPr>
        <p:spPr>
          <a:xfrm>
            <a:off x="7166494" y="309732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8"/>
          <p:cNvSpPr txBox="1"/>
          <p:nvPr/>
        </p:nvSpPr>
        <p:spPr>
          <a:xfrm>
            <a:off x="7166494" y="365352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>
            <a:off x="7195342" y="433651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7220444" y="482929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8"/>
          <p:cNvSpPr txBox="1"/>
          <p:nvPr/>
        </p:nvSpPr>
        <p:spPr>
          <a:xfrm>
            <a:off x="7177258" y="552790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7235774" y="610892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7703840" y="412579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30" name="Google Shape;430;p48"/>
          <p:cNvSpPr txBox="1"/>
          <p:nvPr/>
        </p:nvSpPr>
        <p:spPr>
          <a:xfrm>
            <a:off x="7770936" y="1335918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7770936" y="1857703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7742088" y="2656850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33" name="Google Shape;433;p48"/>
          <p:cNvSpPr txBox="1"/>
          <p:nvPr/>
        </p:nvSpPr>
        <p:spPr>
          <a:xfrm>
            <a:off x="7742088" y="3097320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42088" y="3620540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7770936" y="4382821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36" name="Google Shape;436;p48"/>
          <p:cNvSpPr txBox="1"/>
          <p:nvPr/>
        </p:nvSpPr>
        <p:spPr>
          <a:xfrm>
            <a:off x="7770936" y="4918870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7770936" y="5511199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7805166" y="6097287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49"/>
          <p:cNvCxnSpPr/>
          <p:nvPr/>
        </p:nvCxnSpPr>
        <p:spPr>
          <a:xfrm flipH="1">
            <a:off x="2773004" y="565577"/>
            <a:ext cx="1053132" cy="898626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4" name="Google Shape;444;p49"/>
          <p:cNvCxnSpPr/>
          <p:nvPr/>
        </p:nvCxnSpPr>
        <p:spPr>
          <a:xfrm flipH="1">
            <a:off x="2777012" y="1293952"/>
            <a:ext cx="1154606" cy="1062570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5" name="Google Shape;445;p49"/>
          <p:cNvCxnSpPr/>
          <p:nvPr/>
        </p:nvCxnSpPr>
        <p:spPr>
          <a:xfrm flipH="1">
            <a:off x="2944466" y="1578312"/>
            <a:ext cx="1841823" cy="1567027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6" name="Google Shape;446;p49"/>
          <p:cNvCxnSpPr/>
          <p:nvPr/>
        </p:nvCxnSpPr>
        <p:spPr>
          <a:xfrm flipH="1">
            <a:off x="2944466" y="2438879"/>
            <a:ext cx="1862056" cy="1542587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7" name="Google Shape;447;p49"/>
          <p:cNvCxnSpPr/>
          <p:nvPr/>
        </p:nvCxnSpPr>
        <p:spPr>
          <a:xfrm flipH="1">
            <a:off x="2975173" y="2443790"/>
            <a:ext cx="2925217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8" name="Google Shape;448;p49"/>
          <p:cNvCxnSpPr/>
          <p:nvPr/>
        </p:nvCxnSpPr>
        <p:spPr>
          <a:xfrm flipH="1">
            <a:off x="2968586" y="3434480"/>
            <a:ext cx="2929918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9" name="Google Shape;449;p49"/>
          <p:cNvCxnSpPr/>
          <p:nvPr/>
        </p:nvCxnSpPr>
        <p:spPr>
          <a:xfrm flipH="1">
            <a:off x="4090670" y="3562243"/>
            <a:ext cx="2929918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50" name="Google Shape;450;p49"/>
          <p:cNvCxnSpPr/>
          <p:nvPr/>
        </p:nvCxnSpPr>
        <p:spPr>
          <a:xfrm flipH="1">
            <a:off x="5080601" y="4282271"/>
            <a:ext cx="2227703" cy="1952471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51" name="Google Shape;4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792" y="4149080"/>
            <a:ext cx="55911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/>
        </p:nvSpPr>
        <p:spPr>
          <a:xfrm>
            <a:off x="2555776" y="67968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3" name="Google Shape;453;p49"/>
          <p:cNvSpPr txBox="1"/>
          <p:nvPr/>
        </p:nvSpPr>
        <p:spPr>
          <a:xfrm>
            <a:off x="2555776" y="142442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2555776" y="2289902"/>
            <a:ext cx="5129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2555032" y="331808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3034383" y="66622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4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3040113" y="142442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58" name="Google Shape;458;p49"/>
          <p:cNvSpPr txBox="1"/>
          <p:nvPr/>
        </p:nvSpPr>
        <p:spPr>
          <a:xfrm>
            <a:off x="3995936" y="148334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3034383" y="231434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60" name="Google Shape;460;p49"/>
          <p:cNvSpPr txBox="1"/>
          <p:nvPr/>
        </p:nvSpPr>
        <p:spPr>
          <a:xfrm>
            <a:off x="3995936" y="231434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5148064" y="233452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3034383" y="331808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63" name="Google Shape;463;p49"/>
          <p:cNvSpPr txBox="1"/>
          <p:nvPr/>
        </p:nvSpPr>
        <p:spPr>
          <a:xfrm>
            <a:off x="3999706" y="33621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5105400" y="33756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9"/>
          <p:cNvSpPr txBox="1"/>
          <p:nvPr/>
        </p:nvSpPr>
        <p:spPr>
          <a:xfrm>
            <a:off x="6372200" y="33621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3447326" y="589746"/>
            <a:ext cx="4766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3313956" y="1278029"/>
            <a:ext cx="4748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4304681" y="1316702"/>
            <a:ext cx="4613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3325913" y="2182180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70" name="Google Shape;470;p49"/>
          <p:cNvSpPr txBox="1"/>
          <p:nvPr/>
        </p:nvSpPr>
        <p:spPr>
          <a:xfrm>
            <a:off x="4336399" y="2182180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5504706" y="2177269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6804248" y="3249497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3563888" y="1424424"/>
            <a:ext cx="6752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3563888" y="2314342"/>
            <a:ext cx="7200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4652764" y="2318779"/>
            <a:ext cx="7200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3528939" y="3318082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4587727" y="331808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5835352" y="331808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2589362" y="44123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3068713" y="44123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4034036" y="44563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5139730" y="44698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6406530" y="44563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3563269" y="4412349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485" name="Google Shape;485;p49"/>
          <p:cNvSpPr txBox="1"/>
          <p:nvPr/>
        </p:nvSpPr>
        <p:spPr>
          <a:xfrm>
            <a:off x="4622057" y="4412348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5869682" y="44123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3346129" y="3254408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4356615" y="3254408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9"/>
          <p:cNvSpPr txBox="1"/>
          <p:nvPr/>
        </p:nvSpPr>
        <p:spPr>
          <a:xfrm>
            <a:off x="5524922" y="3249497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6804248" y="4286889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3346129" y="4291800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2" name="Google Shape;492;p49"/>
          <p:cNvSpPr txBox="1"/>
          <p:nvPr/>
        </p:nvSpPr>
        <p:spPr>
          <a:xfrm>
            <a:off x="4356615" y="4291800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9"/>
          <p:cNvSpPr txBox="1"/>
          <p:nvPr/>
        </p:nvSpPr>
        <p:spPr>
          <a:xfrm>
            <a:off x="5524922" y="4286889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2620069" y="550300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9"/>
          <p:cNvSpPr txBox="1"/>
          <p:nvPr/>
        </p:nvSpPr>
        <p:spPr>
          <a:xfrm>
            <a:off x="3099420" y="550300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496" name="Google Shape;496;p49"/>
          <p:cNvSpPr txBox="1"/>
          <p:nvPr/>
        </p:nvSpPr>
        <p:spPr>
          <a:xfrm>
            <a:off x="4064743" y="55470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5170437" y="55605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3593976" y="5503002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9"/>
          <p:cNvSpPr txBox="1"/>
          <p:nvPr/>
        </p:nvSpPr>
        <p:spPr>
          <a:xfrm>
            <a:off x="4652764" y="550300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3376836" y="5382453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01" name="Google Shape;501;p49"/>
          <p:cNvSpPr txBox="1"/>
          <p:nvPr/>
        </p:nvSpPr>
        <p:spPr>
          <a:xfrm>
            <a:off x="4365839" y="5382453"/>
            <a:ext cx="4726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9"/>
          <p:cNvSpPr txBox="1"/>
          <p:nvPr/>
        </p:nvSpPr>
        <p:spPr>
          <a:xfrm>
            <a:off x="5555629" y="5377542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9"/>
          <p:cNvSpPr txBox="1"/>
          <p:nvPr/>
        </p:nvSpPr>
        <p:spPr>
          <a:xfrm>
            <a:off x="1331640" y="59939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504" name="Google Shape;504;p49"/>
          <p:cNvSpPr txBox="1"/>
          <p:nvPr/>
        </p:nvSpPr>
        <p:spPr>
          <a:xfrm>
            <a:off x="1331640" y="13857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9"/>
          <p:cNvSpPr txBox="1"/>
          <p:nvPr/>
        </p:nvSpPr>
        <p:spPr>
          <a:xfrm>
            <a:off x="1331640" y="2250039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9"/>
          <p:cNvSpPr txBox="1"/>
          <p:nvPr/>
        </p:nvSpPr>
        <p:spPr>
          <a:xfrm>
            <a:off x="1331640" y="3292786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9"/>
          <p:cNvSpPr txBox="1"/>
          <p:nvPr/>
        </p:nvSpPr>
        <p:spPr>
          <a:xfrm>
            <a:off x="1284177" y="428227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9"/>
          <p:cNvSpPr txBox="1"/>
          <p:nvPr/>
        </p:nvSpPr>
        <p:spPr>
          <a:xfrm>
            <a:off x="1332621" y="548526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0"/>
          <p:cNvSpPr txBox="1"/>
          <p:nvPr/>
        </p:nvSpPr>
        <p:spPr>
          <a:xfrm>
            <a:off x="381222" y="1076543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define:</a:t>
            </a:r>
            <a:endParaRPr/>
          </a:p>
        </p:txBody>
      </p:sp>
      <p:sp>
        <p:nvSpPr>
          <p:cNvPr id="514" name="Google Shape;514;p50"/>
          <p:cNvSpPr txBox="1"/>
          <p:nvPr/>
        </p:nvSpPr>
        <p:spPr>
          <a:xfrm>
            <a:off x="673818" y="1940639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 electrónica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es la forma en la que se distribuyen los electrones en las distintas capas o niveles y subniveles de energía de un átomo en estado fundamental.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673818" y="3452807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Electrones de valencia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son los electrones que ocupan la última capa electrónica, y son los responsables del comportamiento químico de los elementos.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51"/>
          <p:cNvGraphicFramePr/>
          <p:nvPr/>
        </p:nvGraphicFramePr>
        <p:xfrm>
          <a:off x="179511" y="14127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1224125"/>
                <a:gridCol w="781525"/>
                <a:gridCol w="781525"/>
                <a:gridCol w="781525"/>
                <a:gridCol w="781525"/>
                <a:gridCol w="2861275"/>
                <a:gridCol w="121347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 completo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A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N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521" name="Google Shape;521;p51"/>
          <p:cNvSpPr txBox="1"/>
          <p:nvPr/>
        </p:nvSpPr>
        <p:spPr>
          <a:xfrm>
            <a:off x="251520" y="2492896"/>
            <a:ext cx="858953" cy="6170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2" name="Google Shape;522;p51"/>
          <p:cNvSpPr txBox="1"/>
          <p:nvPr/>
        </p:nvSpPr>
        <p:spPr>
          <a:xfrm>
            <a:off x="53255" y="3356992"/>
            <a:ext cx="1326453" cy="6189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3" name="Google Shape;523;p51"/>
          <p:cNvSpPr txBox="1"/>
          <p:nvPr/>
        </p:nvSpPr>
        <p:spPr>
          <a:xfrm>
            <a:off x="65503" y="4221088"/>
            <a:ext cx="1456296" cy="6189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4" name="Google Shape;524;p51"/>
          <p:cNvSpPr txBox="1"/>
          <p:nvPr/>
        </p:nvSpPr>
        <p:spPr>
          <a:xfrm>
            <a:off x="1521799" y="2463899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525" name="Google Shape;525;p51"/>
          <p:cNvSpPr txBox="1"/>
          <p:nvPr/>
        </p:nvSpPr>
        <p:spPr>
          <a:xfrm>
            <a:off x="2339752" y="2463899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3131837" y="2462197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1"/>
          <p:cNvSpPr txBox="1"/>
          <p:nvPr/>
        </p:nvSpPr>
        <p:spPr>
          <a:xfrm>
            <a:off x="3851920" y="2463899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1"/>
          <p:cNvSpPr txBox="1"/>
          <p:nvPr/>
        </p:nvSpPr>
        <p:spPr>
          <a:xfrm>
            <a:off x="4644008" y="2478276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7668344" y="2464714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1534349" y="332961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2195736" y="3329613"/>
            <a:ext cx="6864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1"/>
          <p:cNvSpPr txBox="1"/>
          <p:nvPr/>
        </p:nvSpPr>
        <p:spPr>
          <a:xfrm>
            <a:off x="3144387" y="3327911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533" name="Google Shape;533;p51"/>
          <p:cNvSpPr txBox="1"/>
          <p:nvPr/>
        </p:nvSpPr>
        <p:spPr>
          <a:xfrm>
            <a:off x="3864470" y="332961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534" name="Google Shape;534;p51"/>
          <p:cNvSpPr txBox="1"/>
          <p:nvPr/>
        </p:nvSpPr>
        <p:spPr>
          <a:xfrm>
            <a:off x="4656558" y="3343990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1"/>
          <p:cNvSpPr txBox="1"/>
          <p:nvPr/>
        </p:nvSpPr>
        <p:spPr>
          <a:xfrm>
            <a:off x="7680894" y="33304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536" name="Google Shape;536;p51"/>
          <p:cNvSpPr txBox="1"/>
          <p:nvPr/>
        </p:nvSpPr>
        <p:spPr>
          <a:xfrm>
            <a:off x="1463303" y="4235464"/>
            <a:ext cx="6720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2195737" y="4221088"/>
            <a:ext cx="6739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 txBox="1"/>
          <p:nvPr/>
        </p:nvSpPr>
        <p:spPr>
          <a:xfrm>
            <a:off x="3000754" y="4257845"/>
            <a:ext cx="7920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 txBox="1"/>
          <p:nvPr/>
        </p:nvSpPr>
        <p:spPr>
          <a:xfrm>
            <a:off x="3792838" y="4257845"/>
            <a:ext cx="707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/>
        </p:nvSpPr>
        <p:spPr>
          <a:xfrm>
            <a:off x="4644007" y="4235465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7668343" y="42219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542" name="Google Shape;542;p51"/>
          <p:cNvSpPr txBox="1"/>
          <p:nvPr/>
        </p:nvSpPr>
        <p:spPr>
          <a:xfrm>
            <a:off x="618456" y="837357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Ejercicio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Completa la siguiente tabla: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683568" y="4725144"/>
            <a:ext cx="76221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través del razonamiento llegó a la siguiente conclusión: “La materia está formada por unidades indivisibles muy pequeñas”, a las que llamó ÁTOMOS.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99220" y="632882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 Demócrito de Abdera (S. V a.C.)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0.gstatic.com/images?q=tbn:ANd9GcS8Svz_w0vsYWBXn8zy_wbn7aoEPDRwvd62cIXnHSuZNErhc5-7BA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1916832"/>
            <a:ext cx="2941866" cy="237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/>
        </p:nvSpPr>
        <p:spPr>
          <a:xfrm>
            <a:off x="611560" y="1833652"/>
            <a:ext cx="76419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electrones no están en órbitas circulares o elípticas, sino 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orbitales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nubes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que reflejan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encontrar a los electrones en dicha región del espacio. </a:t>
            </a:r>
            <a:endParaRPr/>
          </a:p>
        </p:txBody>
      </p:sp>
      <p:sp>
        <p:nvSpPr>
          <p:cNvPr id="548" name="Google Shape;548;p52"/>
          <p:cNvSpPr txBox="1"/>
          <p:nvPr/>
        </p:nvSpPr>
        <p:spPr>
          <a:xfrm>
            <a:off x="716782" y="416858"/>
            <a:ext cx="763284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 SCHRODINGER (1926)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de schrodinger" id="549" name="Google Shape;54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252" y="4005064"/>
            <a:ext cx="2393284" cy="222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schrodinger ECUACION" id="550" name="Google Shape;5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640" y="4462040"/>
            <a:ext cx="2853363" cy="95825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2"/>
          <p:cNvSpPr txBox="1"/>
          <p:nvPr/>
        </p:nvSpPr>
        <p:spPr>
          <a:xfrm>
            <a:off x="1187624" y="5589240"/>
            <a:ext cx="360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Ecuación de Schrodinger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84" y="980728"/>
            <a:ext cx="8208912" cy="499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 txBox="1"/>
          <p:nvPr>
            <p:ph type="ctrTitle"/>
          </p:nvPr>
        </p:nvSpPr>
        <p:spPr>
          <a:xfrm>
            <a:off x="683568" y="18864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sz="4000"/>
              <a:t>2. ELEMENTOS Y COMPUESTOS</a:t>
            </a:r>
            <a:endParaRPr sz="4000"/>
          </a:p>
        </p:txBody>
      </p:sp>
      <p:pic>
        <p:nvPicPr>
          <p:cNvPr descr="https://carmenprofeciencias.files.wordpress.com/2012/04/3d1548.jpg" id="562" name="Google Shape;56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306" y="1556792"/>
            <a:ext cx="6323541" cy="474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5"/>
          <p:cNvSpPr txBox="1"/>
          <p:nvPr/>
        </p:nvSpPr>
        <p:spPr>
          <a:xfrm>
            <a:off x="683568" y="476672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2.1. EL SISTEMA PERIÓDICO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5"/>
          <p:cNvSpPr txBox="1"/>
          <p:nvPr/>
        </p:nvSpPr>
        <p:spPr>
          <a:xfrm>
            <a:off x="683568" y="1367418"/>
            <a:ext cx="76221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 QUÍMICO: sustancia formada por átomos con el mismo número protones (Z).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5"/>
          <p:cNvSpPr txBox="1"/>
          <p:nvPr/>
        </p:nvSpPr>
        <p:spPr>
          <a:xfrm>
            <a:off x="694234" y="4941168"/>
            <a:ext cx="76221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naturaleza existen unos 100 elementos distintos. Todas las sustancias existentes están formadas por esos pocos átomos.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14" y="2198415"/>
            <a:ext cx="83534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/>
          <p:nvPr/>
        </p:nvSpPr>
        <p:spPr>
          <a:xfrm>
            <a:off x="763934" y="4086523"/>
            <a:ext cx="78405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Hidrógeno	   Hidrógeno 	           Helio                 Hidrógeno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/>
        </p:nvSpPr>
        <p:spPr>
          <a:xfrm>
            <a:off x="683568" y="1052736"/>
            <a:ext cx="76221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Periódico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 Periódica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es una representación donde aparecen todos los elementos químicos de manera ordenada en función de su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atómico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(Z) y de sus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químicas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(relacionadas con el número de electrones de valencia de cada elemento).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0.tqn.com/d/chemistry/1/0/O/g/1/TablaPeriodica.png" id="581" name="Google Shape;581;p57"/>
          <p:cNvPicPr preferRelativeResize="0"/>
          <p:nvPr/>
        </p:nvPicPr>
        <p:blipFill rotWithShape="1">
          <a:blip r:embed="rId3">
            <a:alphaModFix/>
          </a:blip>
          <a:srcRect b="7397" l="4605" r="4582" t="13608"/>
          <a:stretch/>
        </p:blipFill>
        <p:spPr>
          <a:xfrm>
            <a:off x="539552" y="501824"/>
            <a:ext cx="8614320" cy="614324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7"/>
          <p:cNvSpPr/>
          <p:nvPr/>
        </p:nvSpPr>
        <p:spPr>
          <a:xfrm>
            <a:off x="5364088" y="332656"/>
            <a:ext cx="2304256" cy="720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3" name="Google Shape;583;p57"/>
          <p:cNvGraphicFramePr/>
          <p:nvPr/>
        </p:nvGraphicFramePr>
        <p:xfrm>
          <a:off x="683567" y="136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{4071669C-3982-42F0-A5A0-4935F1610DB2}</a:tableStyleId>
              </a:tblPr>
              <a:tblGrid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  <a:gridCol w="465875"/>
              </a:tblGrid>
              <a:tr h="32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11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13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14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15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16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17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18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Google Shape;584;p57"/>
          <p:cNvGraphicFramePr/>
          <p:nvPr/>
        </p:nvGraphicFramePr>
        <p:xfrm>
          <a:off x="83840" y="7022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{4071669C-3982-42F0-A5A0-4935F1610DB2}</a:tableStyleId>
              </a:tblPr>
              <a:tblGrid>
                <a:gridCol w="455700"/>
              </a:tblGrid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1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2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3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4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5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6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  <a:tr h="533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/>
                        <a:t>7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</a:tr>
            </a:tbl>
          </a:graphicData>
        </a:graphic>
      </p:graphicFrame>
      <p:sp>
        <p:nvSpPr>
          <p:cNvPr id="585" name="Google Shape;585;p57"/>
          <p:cNvSpPr txBox="1"/>
          <p:nvPr/>
        </p:nvSpPr>
        <p:spPr>
          <a:xfrm>
            <a:off x="1835696" y="587834"/>
            <a:ext cx="15614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GRUPO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 rot="-5400000">
            <a:off x="-631368" y="5077335"/>
            <a:ext cx="18652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66FF33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endParaRPr b="1" sz="3200">
              <a:solidFill>
                <a:srgbClr val="66FF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238" y="812940"/>
            <a:ext cx="936104" cy="115085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7"/>
          <p:cNvSpPr txBox="1"/>
          <p:nvPr/>
        </p:nvSpPr>
        <p:spPr>
          <a:xfrm>
            <a:off x="4644008" y="803277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atómico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7"/>
          <p:cNvSpPr txBox="1"/>
          <p:nvPr/>
        </p:nvSpPr>
        <p:spPr>
          <a:xfrm>
            <a:off x="4651834" y="1382937"/>
            <a:ext cx="1576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Masa atómica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7"/>
          <p:cNvSpPr txBox="1"/>
          <p:nvPr/>
        </p:nvSpPr>
        <p:spPr>
          <a:xfrm>
            <a:off x="1695128" y="1135172"/>
            <a:ext cx="188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Símbolo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7"/>
          <p:cNvSpPr txBox="1"/>
          <p:nvPr/>
        </p:nvSpPr>
        <p:spPr>
          <a:xfrm>
            <a:off x="1879221" y="1588301"/>
            <a:ext cx="17055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57"/>
          <p:cNvCxnSpPr/>
          <p:nvPr/>
        </p:nvCxnSpPr>
        <p:spPr>
          <a:xfrm>
            <a:off x="4211960" y="987943"/>
            <a:ext cx="504056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3" name="Google Shape;593;p57"/>
          <p:cNvCxnSpPr/>
          <p:nvPr/>
        </p:nvCxnSpPr>
        <p:spPr>
          <a:xfrm>
            <a:off x="4355976" y="1588301"/>
            <a:ext cx="413054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4" name="Google Shape;594;p57"/>
          <p:cNvCxnSpPr/>
          <p:nvPr/>
        </p:nvCxnSpPr>
        <p:spPr>
          <a:xfrm rot="10800000">
            <a:off x="3491881" y="1319838"/>
            <a:ext cx="36004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p57"/>
          <p:cNvCxnSpPr/>
          <p:nvPr/>
        </p:nvCxnSpPr>
        <p:spPr>
          <a:xfrm rot="10800000">
            <a:off x="3491881" y="1772967"/>
            <a:ext cx="36004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58"/>
          <p:cNvCxnSpPr/>
          <p:nvPr/>
        </p:nvCxnSpPr>
        <p:spPr>
          <a:xfrm flipH="1">
            <a:off x="2773004" y="565577"/>
            <a:ext cx="1053132" cy="898626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1" name="Google Shape;601;p58"/>
          <p:cNvCxnSpPr/>
          <p:nvPr/>
        </p:nvCxnSpPr>
        <p:spPr>
          <a:xfrm flipH="1">
            <a:off x="2777012" y="1293952"/>
            <a:ext cx="1154606" cy="1062570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2" name="Google Shape;602;p58"/>
          <p:cNvCxnSpPr/>
          <p:nvPr/>
        </p:nvCxnSpPr>
        <p:spPr>
          <a:xfrm flipH="1">
            <a:off x="2944466" y="1578312"/>
            <a:ext cx="1841823" cy="1567027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3" name="Google Shape;603;p58"/>
          <p:cNvCxnSpPr/>
          <p:nvPr/>
        </p:nvCxnSpPr>
        <p:spPr>
          <a:xfrm flipH="1">
            <a:off x="2944466" y="2438879"/>
            <a:ext cx="1862056" cy="1542587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4" name="Google Shape;604;p58"/>
          <p:cNvCxnSpPr/>
          <p:nvPr/>
        </p:nvCxnSpPr>
        <p:spPr>
          <a:xfrm flipH="1">
            <a:off x="2975173" y="2443790"/>
            <a:ext cx="2925217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5" name="Google Shape;605;p58"/>
          <p:cNvCxnSpPr/>
          <p:nvPr/>
        </p:nvCxnSpPr>
        <p:spPr>
          <a:xfrm flipH="1">
            <a:off x="2968586" y="3434480"/>
            <a:ext cx="2929918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6" name="Google Shape;606;p58"/>
          <p:cNvCxnSpPr/>
          <p:nvPr/>
        </p:nvCxnSpPr>
        <p:spPr>
          <a:xfrm flipH="1">
            <a:off x="4090670" y="3562243"/>
            <a:ext cx="2929918" cy="2619303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7" name="Google Shape;607;p58"/>
          <p:cNvCxnSpPr/>
          <p:nvPr/>
        </p:nvCxnSpPr>
        <p:spPr>
          <a:xfrm flipH="1">
            <a:off x="5080601" y="4282271"/>
            <a:ext cx="2227703" cy="1952471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8" name="Google Shape;6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792" y="4149080"/>
            <a:ext cx="55911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/>
        </p:nvSpPr>
        <p:spPr>
          <a:xfrm>
            <a:off x="2555776" y="679686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2555776" y="142442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8"/>
          <p:cNvSpPr txBox="1"/>
          <p:nvPr/>
        </p:nvSpPr>
        <p:spPr>
          <a:xfrm>
            <a:off x="2555776" y="2289902"/>
            <a:ext cx="5129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8"/>
          <p:cNvSpPr txBox="1"/>
          <p:nvPr/>
        </p:nvSpPr>
        <p:spPr>
          <a:xfrm>
            <a:off x="2555032" y="331808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8"/>
          <p:cNvSpPr txBox="1"/>
          <p:nvPr/>
        </p:nvSpPr>
        <p:spPr>
          <a:xfrm>
            <a:off x="3034383" y="66622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4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8"/>
          <p:cNvSpPr txBox="1"/>
          <p:nvPr/>
        </p:nvSpPr>
        <p:spPr>
          <a:xfrm>
            <a:off x="3040113" y="142442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15" name="Google Shape;615;p58"/>
          <p:cNvSpPr txBox="1"/>
          <p:nvPr/>
        </p:nvSpPr>
        <p:spPr>
          <a:xfrm>
            <a:off x="3995936" y="148334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8"/>
          <p:cNvSpPr txBox="1"/>
          <p:nvPr/>
        </p:nvSpPr>
        <p:spPr>
          <a:xfrm>
            <a:off x="3034383" y="231434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17" name="Google Shape;617;p58"/>
          <p:cNvSpPr txBox="1"/>
          <p:nvPr/>
        </p:nvSpPr>
        <p:spPr>
          <a:xfrm>
            <a:off x="3995936" y="2314342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8"/>
          <p:cNvSpPr txBox="1"/>
          <p:nvPr/>
        </p:nvSpPr>
        <p:spPr>
          <a:xfrm>
            <a:off x="5148064" y="2334528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8"/>
          <p:cNvSpPr txBox="1"/>
          <p:nvPr/>
        </p:nvSpPr>
        <p:spPr>
          <a:xfrm>
            <a:off x="3034383" y="331808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20" name="Google Shape;620;p58"/>
          <p:cNvSpPr txBox="1"/>
          <p:nvPr/>
        </p:nvSpPr>
        <p:spPr>
          <a:xfrm>
            <a:off x="3999706" y="33621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8"/>
          <p:cNvSpPr txBox="1"/>
          <p:nvPr/>
        </p:nvSpPr>
        <p:spPr>
          <a:xfrm>
            <a:off x="5105400" y="33756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8"/>
          <p:cNvSpPr txBox="1"/>
          <p:nvPr/>
        </p:nvSpPr>
        <p:spPr>
          <a:xfrm>
            <a:off x="6372200" y="336213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8"/>
          <p:cNvSpPr txBox="1"/>
          <p:nvPr/>
        </p:nvSpPr>
        <p:spPr>
          <a:xfrm>
            <a:off x="3447326" y="589746"/>
            <a:ext cx="4766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4" name="Google Shape;624;p58"/>
          <p:cNvSpPr txBox="1"/>
          <p:nvPr/>
        </p:nvSpPr>
        <p:spPr>
          <a:xfrm>
            <a:off x="3313956" y="1278029"/>
            <a:ext cx="4748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4304681" y="1316702"/>
            <a:ext cx="4613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8"/>
          <p:cNvSpPr txBox="1"/>
          <p:nvPr/>
        </p:nvSpPr>
        <p:spPr>
          <a:xfrm>
            <a:off x="3325913" y="2182180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7" name="Google Shape;627;p58"/>
          <p:cNvSpPr txBox="1"/>
          <p:nvPr/>
        </p:nvSpPr>
        <p:spPr>
          <a:xfrm>
            <a:off x="4336399" y="2182180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8"/>
          <p:cNvSpPr txBox="1"/>
          <p:nvPr/>
        </p:nvSpPr>
        <p:spPr>
          <a:xfrm>
            <a:off x="5504706" y="2177269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8"/>
          <p:cNvSpPr txBox="1"/>
          <p:nvPr/>
        </p:nvSpPr>
        <p:spPr>
          <a:xfrm>
            <a:off x="6804248" y="3249497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8"/>
          <p:cNvSpPr txBox="1"/>
          <p:nvPr/>
        </p:nvSpPr>
        <p:spPr>
          <a:xfrm>
            <a:off x="3563888" y="1424424"/>
            <a:ext cx="6752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8"/>
          <p:cNvSpPr txBox="1"/>
          <p:nvPr/>
        </p:nvSpPr>
        <p:spPr>
          <a:xfrm>
            <a:off x="3563888" y="2314342"/>
            <a:ext cx="7200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8"/>
          <p:cNvSpPr txBox="1"/>
          <p:nvPr/>
        </p:nvSpPr>
        <p:spPr>
          <a:xfrm>
            <a:off x="4652764" y="2318779"/>
            <a:ext cx="7200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8"/>
          <p:cNvSpPr txBox="1"/>
          <p:nvPr/>
        </p:nvSpPr>
        <p:spPr>
          <a:xfrm>
            <a:off x="3528939" y="3318082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8"/>
          <p:cNvSpPr txBox="1"/>
          <p:nvPr/>
        </p:nvSpPr>
        <p:spPr>
          <a:xfrm>
            <a:off x="4587727" y="331808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8"/>
          <p:cNvSpPr txBox="1"/>
          <p:nvPr/>
        </p:nvSpPr>
        <p:spPr>
          <a:xfrm>
            <a:off x="5835352" y="331808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8"/>
          <p:cNvSpPr txBox="1"/>
          <p:nvPr/>
        </p:nvSpPr>
        <p:spPr>
          <a:xfrm>
            <a:off x="2589362" y="44123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637" name="Google Shape;637;p58"/>
          <p:cNvSpPr txBox="1"/>
          <p:nvPr/>
        </p:nvSpPr>
        <p:spPr>
          <a:xfrm>
            <a:off x="3068713" y="44123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38" name="Google Shape;638;p58"/>
          <p:cNvSpPr txBox="1"/>
          <p:nvPr/>
        </p:nvSpPr>
        <p:spPr>
          <a:xfrm>
            <a:off x="4034036" y="44563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8"/>
          <p:cNvSpPr txBox="1"/>
          <p:nvPr/>
        </p:nvSpPr>
        <p:spPr>
          <a:xfrm>
            <a:off x="5139730" y="44698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8"/>
          <p:cNvSpPr txBox="1"/>
          <p:nvPr/>
        </p:nvSpPr>
        <p:spPr>
          <a:xfrm>
            <a:off x="6406530" y="445639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8"/>
          <p:cNvSpPr txBox="1"/>
          <p:nvPr/>
        </p:nvSpPr>
        <p:spPr>
          <a:xfrm>
            <a:off x="3563269" y="4412349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642" name="Google Shape;642;p58"/>
          <p:cNvSpPr txBox="1"/>
          <p:nvPr/>
        </p:nvSpPr>
        <p:spPr>
          <a:xfrm>
            <a:off x="4622057" y="4412348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643" name="Google Shape;643;p58"/>
          <p:cNvSpPr txBox="1"/>
          <p:nvPr/>
        </p:nvSpPr>
        <p:spPr>
          <a:xfrm>
            <a:off x="5869682" y="44123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3346129" y="3254408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45" name="Google Shape;645;p58"/>
          <p:cNvSpPr txBox="1"/>
          <p:nvPr/>
        </p:nvSpPr>
        <p:spPr>
          <a:xfrm>
            <a:off x="4356615" y="3254408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5524922" y="3249497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8"/>
          <p:cNvSpPr txBox="1"/>
          <p:nvPr/>
        </p:nvSpPr>
        <p:spPr>
          <a:xfrm>
            <a:off x="6804248" y="4286889"/>
            <a:ext cx="1440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3346129" y="4291800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49" name="Google Shape;649;p58"/>
          <p:cNvSpPr txBox="1"/>
          <p:nvPr/>
        </p:nvSpPr>
        <p:spPr>
          <a:xfrm>
            <a:off x="4356615" y="4291800"/>
            <a:ext cx="429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5524922" y="4286889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2620069" y="550300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3099420" y="5503003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653" name="Google Shape;653;p58"/>
          <p:cNvSpPr txBox="1"/>
          <p:nvPr/>
        </p:nvSpPr>
        <p:spPr>
          <a:xfrm>
            <a:off x="4064743" y="55470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8"/>
          <p:cNvSpPr txBox="1"/>
          <p:nvPr/>
        </p:nvSpPr>
        <p:spPr>
          <a:xfrm>
            <a:off x="5170437" y="556055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8"/>
          <p:cNvSpPr txBox="1"/>
          <p:nvPr/>
        </p:nvSpPr>
        <p:spPr>
          <a:xfrm>
            <a:off x="3593976" y="5503002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8"/>
          <p:cNvSpPr txBox="1"/>
          <p:nvPr/>
        </p:nvSpPr>
        <p:spPr>
          <a:xfrm>
            <a:off x="4652764" y="550300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8"/>
          <p:cNvSpPr txBox="1"/>
          <p:nvPr/>
        </p:nvSpPr>
        <p:spPr>
          <a:xfrm>
            <a:off x="3376836" y="5382453"/>
            <a:ext cx="434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58" name="Google Shape;658;p58"/>
          <p:cNvSpPr txBox="1"/>
          <p:nvPr/>
        </p:nvSpPr>
        <p:spPr>
          <a:xfrm>
            <a:off x="4365839" y="5382453"/>
            <a:ext cx="4726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5555629" y="5377542"/>
            <a:ext cx="685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8"/>
          <p:cNvSpPr txBox="1"/>
          <p:nvPr/>
        </p:nvSpPr>
        <p:spPr>
          <a:xfrm>
            <a:off x="1331640" y="59939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661" name="Google Shape;661;p58"/>
          <p:cNvSpPr txBox="1"/>
          <p:nvPr/>
        </p:nvSpPr>
        <p:spPr>
          <a:xfrm>
            <a:off x="1331640" y="1385750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b="1" sz="4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8"/>
          <p:cNvSpPr txBox="1"/>
          <p:nvPr/>
        </p:nvSpPr>
        <p:spPr>
          <a:xfrm>
            <a:off x="1331640" y="2250039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1" sz="48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8"/>
          <p:cNvSpPr txBox="1"/>
          <p:nvPr/>
        </p:nvSpPr>
        <p:spPr>
          <a:xfrm>
            <a:off x="1331640" y="3292786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8"/>
          <p:cNvSpPr txBox="1"/>
          <p:nvPr/>
        </p:nvSpPr>
        <p:spPr>
          <a:xfrm>
            <a:off x="1284177" y="4282271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8"/>
          <p:cNvSpPr txBox="1"/>
          <p:nvPr/>
        </p:nvSpPr>
        <p:spPr>
          <a:xfrm>
            <a:off x="1332621" y="5485263"/>
            <a:ext cx="7102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4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8"/>
          <p:cNvSpPr txBox="1"/>
          <p:nvPr/>
        </p:nvSpPr>
        <p:spPr>
          <a:xfrm>
            <a:off x="5674680" y="467682"/>
            <a:ext cx="326724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Recordemos como se rellenaban las capas electrónicas de los átomos: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1" name="Google Shape;671;p59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672" name="Google Shape;672;p59"/>
          <p:cNvSpPr txBox="1"/>
          <p:nvPr/>
        </p:nvSpPr>
        <p:spPr>
          <a:xfrm>
            <a:off x="3275857" y="2926810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9"/>
          <p:cNvSpPr txBox="1"/>
          <p:nvPr/>
        </p:nvSpPr>
        <p:spPr>
          <a:xfrm>
            <a:off x="7995541" y="2902814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9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9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76" name="Google Shape;676;p59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9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78" name="Google Shape;678;p59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1 (metales Alcalinos)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679" name="Google Shape;679;p59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80" name="Google Shape;680;p59"/>
          <p:cNvSpPr txBox="1"/>
          <p:nvPr/>
        </p:nvSpPr>
        <p:spPr>
          <a:xfrm>
            <a:off x="3298700" y="5547470"/>
            <a:ext cx="41536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" name="Google Shape;685;p60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Mg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686" name="Google Shape;686;p60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87" name="Google Shape;687;p60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88" name="Google Shape;688;p60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0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90" name="Google Shape;690;p60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2 (metales Alcalinotérreos)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691" name="Google Shape;691;p60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92" name="Google Shape;692;p60"/>
          <p:cNvSpPr txBox="1"/>
          <p:nvPr/>
        </p:nvSpPr>
        <p:spPr>
          <a:xfrm>
            <a:off x="3298700" y="5547470"/>
            <a:ext cx="41536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7" name="Google Shape;697;p61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698" name="Google Shape;698;p61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1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00" name="Google Shape;700;p61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1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02" name="Google Shape;702;p61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04" name="Google Shape;704;p61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683568" y="4725144"/>
            <a:ext cx="76221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“La materia está formada por cuatro elementos: tierra, agua, aire y fuego”. Esta idea prevaleció más de 2000 años.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716782" y="692696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 Aristóteles (S. IV a.C.)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3.gstatic.com/images?q=tbn:ANd9GcRbYcQm-G1_ymJA5qLULCIwEUMSSXHa_tvxW_5XnzKJ4p0F957aPQ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1826221"/>
            <a:ext cx="2160240" cy="277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9" name="Google Shape;709;p62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710" name="Google Shape;710;p62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11" name="Google Shape;711;p62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12" name="Google Shape;712;p62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2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(no metales y semiconductores)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15" name="Google Shape;715;p62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16" name="Google Shape;716;p62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63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722" name="Google Shape;722;p63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3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24" name="Google Shape;724;p63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3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26" name="Google Shape;726;p63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(no metales y semiconductores)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27" name="Google Shape;727;p63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28" name="Google Shape;728;p63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30000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3" name="Google Shape;733;p64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734" name="Google Shape;734;p64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35" name="Google Shape;735;p64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36" name="Google Shape;736;p64"/>
          <p:cNvSpPr txBox="1"/>
          <p:nvPr/>
        </p:nvSpPr>
        <p:spPr>
          <a:xfrm>
            <a:off x="3275856" y="4683999"/>
            <a:ext cx="4032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64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38" name="Google Shape;738;p64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39" name="Google Shape;739;p64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40" name="Google Shape;740;p64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p65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746" name="Google Shape;746;p65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65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748" name="Google Shape;748;p65"/>
          <p:cNvSpPr txBox="1"/>
          <p:nvPr/>
        </p:nvSpPr>
        <p:spPr>
          <a:xfrm>
            <a:off x="3275856" y="4683999"/>
            <a:ext cx="4032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5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750" name="Google Shape;750;p65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(no metales – Halógenos)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51" name="Google Shape;751;p65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752" name="Google Shape;752;p65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" name="Google Shape;757;p66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{CED87E06-2F4E-4A24-A8F1-338E763206E9}</a:tableStyleId>
              </a:tblPr>
              <a:tblGrid>
                <a:gridCol w="429650"/>
                <a:gridCol w="1152125"/>
                <a:gridCol w="57607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E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2 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Kr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66"/>
          <p:cNvSpPr txBox="1"/>
          <p:nvPr/>
        </p:nvSpPr>
        <p:spPr>
          <a:xfrm>
            <a:off x="3288407" y="3792524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59" name="Google Shape;759;p66"/>
          <p:cNvSpPr txBox="1"/>
          <p:nvPr/>
        </p:nvSpPr>
        <p:spPr>
          <a:xfrm>
            <a:off x="8008091" y="3768528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760" name="Google Shape;760;p66"/>
          <p:cNvSpPr txBox="1"/>
          <p:nvPr/>
        </p:nvSpPr>
        <p:spPr>
          <a:xfrm>
            <a:off x="3275856" y="4683999"/>
            <a:ext cx="4032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6"/>
          <p:cNvSpPr txBox="1"/>
          <p:nvPr/>
        </p:nvSpPr>
        <p:spPr>
          <a:xfrm>
            <a:off x="7995540" y="4660003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762" name="Google Shape;762;p66"/>
          <p:cNvSpPr txBox="1"/>
          <p:nvPr/>
        </p:nvSpPr>
        <p:spPr>
          <a:xfrm>
            <a:off x="618456" y="837357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Escribiremos la configuración electrónica de los primeros elementos del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(Gases Nobles)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763" name="Google Shape;763;p66"/>
          <p:cNvSpPr txBox="1"/>
          <p:nvPr/>
        </p:nvSpPr>
        <p:spPr>
          <a:xfrm>
            <a:off x="8008091" y="5589240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764" name="Google Shape;764;p66"/>
          <p:cNvSpPr txBox="1"/>
          <p:nvPr/>
        </p:nvSpPr>
        <p:spPr>
          <a:xfrm>
            <a:off x="2901677" y="5589240"/>
            <a:ext cx="52726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65" name="Google Shape;765;p66"/>
          <p:cNvSpPr txBox="1"/>
          <p:nvPr/>
        </p:nvSpPr>
        <p:spPr>
          <a:xfrm>
            <a:off x="3288407" y="2924943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6"/>
          <p:cNvSpPr txBox="1"/>
          <p:nvPr/>
        </p:nvSpPr>
        <p:spPr>
          <a:xfrm>
            <a:off x="8008091" y="2924942"/>
            <a:ext cx="529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7"/>
          <p:cNvSpPr txBox="1"/>
          <p:nvPr/>
        </p:nvSpPr>
        <p:spPr>
          <a:xfrm>
            <a:off x="618456" y="39836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Observamos que:</a:t>
            </a:r>
            <a:endParaRPr/>
          </a:p>
        </p:txBody>
      </p:sp>
      <p:sp>
        <p:nvSpPr>
          <p:cNvPr id="772" name="Google Shape;772;p67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Elementos de un mismo periodo tienen sus electrones de valencia en la misma capa.</a:t>
            </a:r>
            <a:endParaRPr/>
          </a:p>
        </p:txBody>
      </p:sp>
      <p:graphicFrame>
        <p:nvGraphicFramePr>
          <p:cNvPr id="773" name="Google Shape;773;p67"/>
          <p:cNvGraphicFramePr/>
          <p:nvPr/>
        </p:nvGraphicFramePr>
        <p:xfrm>
          <a:off x="251520" y="2708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{4071669C-3982-42F0-A5A0-4935F1610DB2}</a:tableStyleId>
              </a:tblPr>
              <a:tblGrid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5500"/>
                <a:gridCol w="356100"/>
                <a:gridCol w="356100"/>
                <a:gridCol w="356100"/>
                <a:gridCol w="356100"/>
              </a:tblGrid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74" name="Google Shape;774;p67"/>
          <p:cNvCxnSpPr/>
          <p:nvPr/>
        </p:nvCxnSpPr>
        <p:spPr>
          <a:xfrm>
            <a:off x="395536" y="2852936"/>
            <a:ext cx="676875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5" name="Google Shape;775;p67"/>
          <p:cNvCxnSpPr/>
          <p:nvPr/>
        </p:nvCxnSpPr>
        <p:spPr>
          <a:xfrm>
            <a:off x="395536" y="3284984"/>
            <a:ext cx="6768752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6" name="Google Shape;776;p67"/>
          <p:cNvCxnSpPr/>
          <p:nvPr/>
        </p:nvCxnSpPr>
        <p:spPr>
          <a:xfrm>
            <a:off x="395536" y="3645024"/>
            <a:ext cx="6768752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7" name="Google Shape;777;p67"/>
          <p:cNvCxnSpPr/>
          <p:nvPr/>
        </p:nvCxnSpPr>
        <p:spPr>
          <a:xfrm>
            <a:off x="395536" y="4005064"/>
            <a:ext cx="6768752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395536" y="4437112"/>
            <a:ext cx="6768752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9" name="Google Shape;779;p67"/>
          <p:cNvCxnSpPr/>
          <p:nvPr/>
        </p:nvCxnSpPr>
        <p:spPr>
          <a:xfrm>
            <a:off x="395536" y="4797152"/>
            <a:ext cx="6768752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0" name="Google Shape;780;p67"/>
          <p:cNvSpPr txBox="1"/>
          <p:nvPr/>
        </p:nvSpPr>
        <p:spPr>
          <a:xfrm>
            <a:off x="7297588" y="249737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81" name="Google Shape;781;p67"/>
          <p:cNvSpPr txBox="1"/>
          <p:nvPr/>
        </p:nvSpPr>
        <p:spPr>
          <a:xfrm>
            <a:off x="7297588" y="3352636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7"/>
          <p:cNvSpPr txBox="1"/>
          <p:nvPr/>
        </p:nvSpPr>
        <p:spPr>
          <a:xfrm>
            <a:off x="7284404" y="2962880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7"/>
          <p:cNvSpPr txBox="1"/>
          <p:nvPr/>
        </p:nvSpPr>
        <p:spPr>
          <a:xfrm>
            <a:off x="7297588" y="3712676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84" name="Google Shape;784;p67"/>
          <p:cNvSpPr txBox="1"/>
          <p:nvPr/>
        </p:nvSpPr>
        <p:spPr>
          <a:xfrm>
            <a:off x="7297588" y="4504764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85" name="Google Shape;785;p67"/>
          <p:cNvSpPr txBox="1"/>
          <p:nvPr/>
        </p:nvSpPr>
        <p:spPr>
          <a:xfrm>
            <a:off x="7284404" y="4061968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86" name="Google Shape;786;p67"/>
          <p:cNvSpPr txBox="1"/>
          <p:nvPr/>
        </p:nvSpPr>
        <p:spPr>
          <a:xfrm>
            <a:off x="395536" y="5805264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7"/>
          <p:cNvSpPr/>
          <p:nvPr/>
        </p:nvSpPr>
        <p:spPr>
          <a:xfrm rot="5400000">
            <a:off x="439713" y="5345387"/>
            <a:ext cx="231326" cy="68843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7"/>
          <p:cNvSpPr/>
          <p:nvPr/>
        </p:nvSpPr>
        <p:spPr>
          <a:xfrm rot="5400000">
            <a:off x="5464450" y="4619834"/>
            <a:ext cx="231324" cy="201622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67"/>
          <p:cNvSpPr/>
          <p:nvPr/>
        </p:nvSpPr>
        <p:spPr>
          <a:xfrm rot="5400000">
            <a:off x="2620134" y="3967512"/>
            <a:ext cx="231324" cy="338437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67"/>
          <p:cNvSpPr txBox="1"/>
          <p:nvPr/>
        </p:nvSpPr>
        <p:spPr>
          <a:xfrm>
            <a:off x="5369024" y="5805266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/>
          </a:p>
        </p:txBody>
      </p:sp>
      <p:sp>
        <p:nvSpPr>
          <p:cNvPr id="791" name="Google Shape;791;p67"/>
          <p:cNvSpPr txBox="1"/>
          <p:nvPr/>
        </p:nvSpPr>
        <p:spPr>
          <a:xfrm>
            <a:off x="2483768" y="5832605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792" name="Google Shape;792;p67"/>
          <p:cNvSpPr txBox="1"/>
          <p:nvPr/>
        </p:nvSpPr>
        <p:spPr>
          <a:xfrm>
            <a:off x="618456" y="1666380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También podemos distinguir bloques de grupos dependiendo del último subnivel electrónico.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8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Elementos de un mismo grupo tienen el mismo número de electrones de valencia.</a:t>
            </a:r>
            <a:endParaRPr/>
          </a:p>
        </p:txBody>
      </p:sp>
      <p:graphicFrame>
        <p:nvGraphicFramePr>
          <p:cNvPr id="798" name="Google Shape;798;p68"/>
          <p:cNvGraphicFramePr/>
          <p:nvPr/>
        </p:nvGraphicFramePr>
        <p:xfrm>
          <a:off x="750876" y="26915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{4071669C-3982-42F0-A5A0-4935F1610DB2}</a:tableStyleId>
              </a:tblPr>
              <a:tblGrid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175"/>
                <a:gridCol w="368775"/>
                <a:gridCol w="368775"/>
                <a:gridCol w="368775"/>
                <a:gridCol w="368775"/>
              </a:tblGrid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99" name="Google Shape;799;p68"/>
          <p:cNvCxnSpPr/>
          <p:nvPr/>
        </p:nvCxnSpPr>
        <p:spPr>
          <a:xfrm>
            <a:off x="894892" y="2835583"/>
            <a:ext cx="0" cy="2880320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8"/>
          <p:cNvCxnSpPr/>
          <p:nvPr/>
        </p:nvCxnSpPr>
        <p:spPr>
          <a:xfrm>
            <a:off x="1267036" y="3149383"/>
            <a:ext cx="0" cy="2566520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8"/>
          <p:cNvCxnSpPr/>
          <p:nvPr/>
        </p:nvCxnSpPr>
        <p:spPr>
          <a:xfrm>
            <a:off x="5351587" y="3237914"/>
            <a:ext cx="0" cy="2333973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2" name="Google Shape;802;p68"/>
          <p:cNvSpPr txBox="1"/>
          <p:nvPr/>
        </p:nvSpPr>
        <p:spPr>
          <a:xfrm>
            <a:off x="642864" y="5715903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03" name="Google Shape;803;p68"/>
          <p:cNvSpPr txBox="1"/>
          <p:nvPr/>
        </p:nvSpPr>
        <p:spPr>
          <a:xfrm>
            <a:off x="5099559" y="5601892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8"/>
          <p:cNvSpPr txBox="1"/>
          <p:nvPr/>
        </p:nvSpPr>
        <p:spPr>
          <a:xfrm>
            <a:off x="1117676" y="5715903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8"/>
          <p:cNvSpPr txBox="1"/>
          <p:nvPr/>
        </p:nvSpPr>
        <p:spPr>
          <a:xfrm>
            <a:off x="5455618" y="5599629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806" name="Google Shape;806;p68"/>
          <p:cNvSpPr txBox="1"/>
          <p:nvPr/>
        </p:nvSpPr>
        <p:spPr>
          <a:xfrm>
            <a:off x="617569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807" name="Google Shape;807;p68"/>
          <p:cNvSpPr txBox="1"/>
          <p:nvPr/>
        </p:nvSpPr>
        <p:spPr>
          <a:xfrm>
            <a:off x="581565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808" name="Google Shape;808;p68"/>
          <p:cNvCxnSpPr/>
          <p:nvPr/>
        </p:nvCxnSpPr>
        <p:spPr>
          <a:xfrm>
            <a:off x="5707646" y="3265656"/>
            <a:ext cx="0" cy="2333973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9" name="Google Shape;809;p68"/>
          <p:cNvCxnSpPr/>
          <p:nvPr/>
        </p:nvCxnSpPr>
        <p:spPr>
          <a:xfrm>
            <a:off x="6067686" y="3267919"/>
            <a:ext cx="0" cy="2333973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0" name="Google Shape;810;p68"/>
          <p:cNvCxnSpPr/>
          <p:nvPr/>
        </p:nvCxnSpPr>
        <p:spPr>
          <a:xfrm>
            <a:off x="6427726" y="3278667"/>
            <a:ext cx="0" cy="2333973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1" name="Google Shape;811;p68"/>
          <p:cNvCxnSpPr/>
          <p:nvPr/>
        </p:nvCxnSpPr>
        <p:spPr>
          <a:xfrm>
            <a:off x="6787766" y="3278667"/>
            <a:ext cx="0" cy="2333973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2" name="Google Shape;812;p68"/>
          <p:cNvCxnSpPr/>
          <p:nvPr/>
        </p:nvCxnSpPr>
        <p:spPr>
          <a:xfrm>
            <a:off x="7147806" y="2835583"/>
            <a:ext cx="0" cy="2777057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13" name="Google Shape;813;p68"/>
          <p:cNvSpPr txBox="1"/>
          <p:nvPr/>
        </p:nvSpPr>
        <p:spPr>
          <a:xfrm>
            <a:off x="6535738" y="5571886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8"/>
          <p:cNvSpPr txBox="1"/>
          <p:nvPr/>
        </p:nvSpPr>
        <p:spPr>
          <a:xfrm>
            <a:off x="6895778" y="5571887"/>
            <a:ext cx="504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5" name="Google Shape;815;p68"/>
          <p:cNvGraphicFramePr/>
          <p:nvPr/>
        </p:nvGraphicFramePr>
        <p:xfrm>
          <a:off x="663514" y="1844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{4071669C-3982-42F0-A5A0-4935F1610DB2}</a:tableStyleId>
              </a:tblPr>
              <a:tblGrid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  <a:gridCol w="374250"/>
              </a:tblGrid>
              <a:tr h="32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11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13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14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15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16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17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18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 txBox="1"/>
          <p:nvPr/>
        </p:nvSpPr>
        <p:spPr>
          <a:xfrm>
            <a:off x="618456" y="909133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 DEL OCTETO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 observa en la naturaleza que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átomos tienden a tener su última capa electrónica completa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graphicFrame>
        <p:nvGraphicFramePr>
          <p:cNvPr id="821" name="Google Shape;821;p69"/>
          <p:cNvGraphicFramePr/>
          <p:nvPr/>
        </p:nvGraphicFramePr>
        <p:xfrm>
          <a:off x="181922" y="1850876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{4071669C-3982-42F0-A5A0-4935F1610DB2}</a:tableStyleId>
              </a:tblPr>
              <a:tblGrid>
                <a:gridCol w="1149725"/>
                <a:gridCol w="770200"/>
                <a:gridCol w="4630400"/>
                <a:gridCol w="2089300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¿Cómo tener completa la última capa? Buscará…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H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 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K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19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Mg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12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C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822" name="Google Shape;822;p69"/>
          <p:cNvSpPr txBox="1"/>
          <p:nvPr/>
        </p:nvSpPr>
        <p:spPr>
          <a:xfrm>
            <a:off x="2339752" y="2926809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9"/>
          <p:cNvSpPr txBox="1"/>
          <p:nvPr/>
        </p:nvSpPr>
        <p:spPr>
          <a:xfrm>
            <a:off x="2339752" y="3789040"/>
            <a:ext cx="41536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9"/>
          <p:cNvSpPr txBox="1"/>
          <p:nvPr/>
        </p:nvSpPr>
        <p:spPr>
          <a:xfrm>
            <a:off x="6774110" y="2988364"/>
            <a:ext cx="17281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ganar 1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p69"/>
          <p:cNvSpPr txBox="1"/>
          <p:nvPr/>
        </p:nvSpPr>
        <p:spPr>
          <a:xfrm>
            <a:off x="6777880" y="3850595"/>
            <a:ext cx="18985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perder 1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6" name="Google Shape;826;p69"/>
          <p:cNvSpPr txBox="1"/>
          <p:nvPr/>
        </p:nvSpPr>
        <p:spPr>
          <a:xfrm>
            <a:off x="2339752" y="4683998"/>
            <a:ext cx="4032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9"/>
          <p:cNvSpPr txBox="1"/>
          <p:nvPr/>
        </p:nvSpPr>
        <p:spPr>
          <a:xfrm>
            <a:off x="6800700" y="4683998"/>
            <a:ext cx="18985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perder 2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8" name="Google Shape;828;p69"/>
          <p:cNvSpPr txBox="1"/>
          <p:nvPr/>
        </p:nvSpPr>
        <p:spPr>
          <a:xfrm>
            <a:off x="2342034" y="5589240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29" name="Google Shape;829;p69"/>
          <p:cNvSpPr txBox="1"/>
          <p:nvPr/>
        </p:nvSpPr>
        <p:spPr>
          <a:xfrm>
            <a:off x="6790034" y="5650795"/>
            <a:ext cx="17281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ganar 4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70"/>
          <p:cNvGraphicFramePr/>
          <p:nvPr/>
        </p:nvGraphicFramePr>
        <p:xfrm>
          <a:off x="170277" y="850993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{4071669C-3982-42F0-A5A0-4935F1610DB2}</a:tableStyleId>
              </a:tblPr>
              <a:tblGrid>
                <a:gridCol w="1149725"/>
                <a:gridCol w="770200"/>
                <a:gridCol w="4630400"/>
                <a:gridCol w="2089300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¿Cómo tener completa la última capa? Buscará…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N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 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u="none" cap="none" strike="noStrike"/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S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16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Br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35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Ar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18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835" name="Google Shape;835;p70"/>
          <p:cNvSpPr txBox="1"/>
          <p:nvPr/>
        </p:nvSpPr>
        <p:spPr>
          <a:xfrm>
            <a:off x="6790034" y="2038131"/>
            <a:ext cx="17281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ganar 3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70"/>
          <p:cNvSpPr txBox="1"/>
          <p:nvPr/>
        </p:nvSpPr>
        <p:spPr>
          <a:xfrm>
            <a:off x="6793804" y="2900362"/>
            <a:ext cx="18985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ganar 2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70"/>
          <p:cNvSpPr txBox="1"/>
          <p:nvPr/>
        </p:nvSpPr>
        <p:spPr>
          <a:xfrm>
            <a:off x="6816624" y="3733765"/>
            <a:ext cx="18985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ganar 1 e</a:t>
            </a:r>
            <a:r>
              <a:rPr baseline="30000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70"/>
          <p:cNvSpPr txBox="1"/>
          <p:nvPr/>
        </p:nvSpPr>
        <p:spPr>
          <a:xfrm>
            <a:off x="6805958" y="4423562"/>
            <a:ext cx="17281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quedarse como está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70"/>
          <p:cNvSpPr txBox="1"/>
          <p:nvPr/>
        </p:nvSpPr>
        <p:spPr>
          <a:xfrm>
            <a:off x="2267744" y="1915020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0"/>
          <p:cNvSpPr txBox="1"/>
          <p:nvPr/>
        </p:nvSpPr>
        <p:spPr>
          <a:xfrm>
            <a:off x="2267744" y="2773581"/>
            <a:ext cx="4032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0"/>
          <p:cNvSpPr txBox="1"/>
          <p:nvPr/>
        </p:nvSpPr>
        <p:spPr>
          <a:xfrm>
            <a:off x="2123728" y="3733765"/>
            <a:ext cx="52726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4s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4p</a:t>
            </a:r>
            <a:r>
              <a:rPr baseline="30000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0"/>
          <p:cNvSpPr txBox="1"/>
          <p:nvPr/>
        </p:nvSpPr>
        <p:spPr>
          <a:xfrm>
            <a:off x="2267744" y="4577451"/>
            <a:ext cx="4032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71"/>
          <p:cNvGraphicFramePr/>
          <p:nvPr/>
        </p:nvGraphicFramePr>
        <p:xfrm>
          <a:off x="647366" y="35730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{4071669C-3982-42F0-A5A0-4935F1610DB2}</a:tableStyleId>
              </a:tblPr>
              <a:tblGrid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7700"/>
                <a:gridCol w="418400"/>
                <a:gridCol w="418400"/>
                <a:gridCol w="418400"/>
                <a:gridCol w="418400"/>
              </a:tblGrid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0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48" name="Google Shape;848;p71"/>
          <p:cNvCxnSpPr/>
          <p:nvPr/>
        </p:nvCxnSpPr>
        <p:spPr>
          <a:xfrm>
            <a:off x="828198" y="3901604"/>
            <a:ext cx="0" cy="1847897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9" name="Google Shape;849;p71"/>
          <p:cNvCxnSpPr/>
          <p:nvPr/>
        </p:nvCxnSpPr>
        <p:spPr>
          <a:xfrm>
            <a:off x="1256054" y="3939337"/>
            <a:ext cx="0" cy="1810164"/>
          </a:xfrm>
          <a:prstGeom prst="straightConnector1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0" name="Google Shape;850;p71"/>
          <p:cNvSpPr txBox="1"/>
          <p:nvPr/>
        </p:nvSpPr>
        <p:spPr>
          <a:xfrm>
            <a:off x="615938" y="5749501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1"/>
          <p:cNvSpPr txBox="1"/>
          <p:nvPr/>
        </p:nvSpPr>
        <p:spPr>
          <a:xfrm>
            <a:off x="1105162" y="5749499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1"/>
          <p:cNvSpPr txBox="1"/>
          <p:nvPr/>
        </p:nvSpPr>
        <p:spPr>
          <a:xfrm>
            <a:off x="6102008" y="5436520"/>
            <a:ext cx="3600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853" name="Google Shape;853;p71"/>
          <p:cNvSpPr txBox="1"/>
          <p:nvPr/>
        </p:nvSpPr>
        <p:spPr>
          <a:xfrm>
            <a:off x="6909427" y="5443780"/>
            <a:ext cx="4608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1"/>
          <p:cNvSpPr txBox="1"/>
          <p:nvPr/>
        </p:nvSpPr>
        <p:spPr>
          <a:xfrm>
            <a:off x="6480708" y="5443779"/>
            <a:ext cx="4526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5" name="Google Shape;855;p71"/>
          <p:cNvCxnSpPr/>
          <p:nvPr/>
        </p:nvCxnSpPr>
        <p:spPr>
          <a:xfrm>
            <a:off x="6305940" y="3946398"/>
            <a:ext cx="0" cy="1497382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6" name="Google Shape;856;p71"/>
          <p:cNvCxnSpPr/>
          <p:nvPr/>
        </p:nvCxnSpPr>
        <p:spPr>
          <a:xfrm>
            <a:off x="6674166" y="3946398"/>
            <a:ext cx="0" cy="1497382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71"/>
          <p:cNvCxnSpPr/>
          <p:nvPr/>
        </p:nvCxnSpPr>
        <p:spPr>
          <a:xfrm>
            <a:off x="7114382" y="3946398"/>
            <a:ext cx="0" cy="1497382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71"/>
          <p:cNvCxnSpPr/>
          <p:nvPr/>
        </p:nvCxnSpPr>
        <p:spPr>
          <a:xfrm>
            <a:off x="7524328" y="3946398"/>
            <a:ext cx="0" cy="1497382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71"/>
          <p:cNvCxnSpPr/>
          <p:nvPr/>
        </p:nvCxnSpPr>
        <p:spPr>
          <a:xfrm>
            <a:off x="8028384" y="3662133"/>
            <a:ext cx="0" cy="1781647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0" name="Google Shape;860;p71"/>
          <p:cNvSpPr txBox="1"/>
          <p:nvPr/>
        </p:nvSpPr>
        <p:spPr>
          <a:xfrm>
            <a:off x="7344308" y="5447114"/>
            <a:ext cx="3600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1"/>
          <p:cNvSpPr txBox="1"/>
          <p:nvPr/>
        </p:nvSpPr>
        <p:spPr>
          <a:xfrm>
            <a:off x="7840924" y="5457113"/>
            <a:ext cx="3749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2" name="Google Shape;862;p71"/>
          <p:cNvGraphicFramePr/>
          <p:nvPr/>
        </p:nvGraphicFramePr>
        <p:xfrm>
          <a:off x="736421" y="2780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{4071669C-3982-42F0-A5A0-4935F1610DB2}</a:tableStyleId>
              </a:tblPr>
              <a:tblGrid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13025"/>
                <a:gridCol w="428175"/>
                <a:gridCol w="397875"/>
                <a:gridCol w="413025"/>
                <a:gridCol w="413025"/>
                <a:gridCol w="413025"/>
                <a:gridCol w="413025"/>
              </a:tblGrid>
              <a:tr h="576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11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b="1" sz="16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13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14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15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16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17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 u="none" cap="none" strike="noStrike">
                          <a:solidFill>
                            <a:schemeClr val="lt1"/>
                          </a:solidFill>
                        </a:rPr>
                        <a:t>18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863" name="Google Shape;863;p71"/>
          <p:cNvSpPr/>
          <p:nvPr/>
        </p:nvSpPr>
        <p:spPr>
          <a:xfrm>
            <a:off x="660876" y="692696"/>
            <a:ext cx="801557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Eso se traduce a: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elementos H, He, Li y Be tienden a tener 2 electrones (completar la capa 1s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resto de elementos de los grupos 1, 2, 13, …, 18 tienden a tener 8 electrones (completar la capa p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4" name="Google Shape;864;p71"/>
          <p:cNvCxnSpPr/>
          <p:nvPr/>
        </p:nvCxnSpPr>
        <p:spPr>
          <a:xfrm>
            <a:off x="828198" y="3728349"/>
            <a:ext cx="1631778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5" name="Google Shape;865;p71"/>
          <p:cNvSpPr txBox="1"/>
          <p:nvPr/>
        </p:nvSpPr>
        <p:spPr>
          <a:xfrm>
            <a:off x="2501398" y="3374278"/>
            <a:ext cx="3017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71"/>
          <p:cNvSpPr/>
          <p:nvPr/>
        </p:nvSpPr>
        <p:spPr>
          <a:xfrm>
            <a:off x="332918" y="6334274"/>
            <a:ext cx="26340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perder electrones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1"/>
          <p:cNvSpPr/>
          <p:nvPr/>
        </p:nvSpPr>
        <p:spPr>
          <a:xfrm>
            <a:off x="5422529" y="6065341"/>
            <a:ext cx="26340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ganar electrones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1"/>
          <p:cNvSpPr/>
          <p:nvPr/>
        </p:nvSpPr>
        <p:spPr>
          <a:xfrm>
            <a:off x="7704348" y="5918777"/>
            <a:ext cx="16138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Ni ganar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ni perder</a:t>
            </a:r>
            <a:endParaRPr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689398" y="1556792"/>
            <a:ext cx="529004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leyes científicas recientes a él, las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Leyes Ponderales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ayudaron a Dalton a retomar el modelo atomista de Demócrito. Estas leyes fueron: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716782" y="476672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1.3. DALTON (1808)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2.gstatic.com/images?q=tbn:ANd9GcSfkJFFBgU8ORhAYmqYpJh1jQ3h3jz3rBMBnjwcevfdw6cePNhRkQ"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184" y="620688"/>
            <a:ext cx="2448272" cy="303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89398" y="3867439"/>
            <a:ext cx="82030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 de la conservación de la masa o ley de Lavoisier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“En una reacción química, la masa total de los reactivos (lo que hay antes) es igual a la masa total de los productos (lo que hay después)”.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691680" y="5437099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Reactivo 1 + Reactivo 2 🡪 Producto 1 + Producto 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907704" y="5954679"/>
            <a:ext cx="76328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masa(R1) + masa(R2) = masa(P1) + masa(P2)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/>
          <p:nvPr/>
        </p:nvSpPr>
        <p:spPr>
          <a:xfrm>
            <a:off x="660875" y="2852936"/>
            <a:ext cx="80155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ahora de qué tres formas, dos o más átomos se unen para formar moléculas o redes cristalinas.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3"/>
          <p:cNvSpPr txBox="1"/>
          <p:nvPr/>
        </p:nvSpPr>
        <p:spPr>
          <a:xfrm>
            <a:off x="680642" y="1736881"/>
            <a:ext cx="82030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produce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elemento que tiende a perder electrones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y un elemento que tiende a ganar electrones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metal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de tal manera que el elemento no metálico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roba electrones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elemento metálico, consiguiendo así ambos completar su última capa electrónica.</a:t>
            </a:r>
            <a:endParaRPr/>
          </a:p>
        </p:txBody>
      </p:sp>
      <p:sp>
        <p:nvSpPr>
          <p:cNvPr id="879" name="Google Shape;879;p73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2.2. ENLACE IÓNICO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3"/>
          <p:cNvSpPr txBox="1"/>
          <p:nvPr/>
        </p:nvSpPr>
        <p:spPr>
          <a:xfrm>
            <a:off x="689398" y="3867439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 este robo de electrones, los átomos pasan a ser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iones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uniéndose éstos por atracción eléctrica, dando lugar a una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cristalina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cristales iónicos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93973"/>
            <a:ext cx="11334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696" y="260648"/>
            <a:ext cx="9906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4"/>
          <p:cNvSpPr/>
          <p:nvPr/>
        </p:nvSpPr>
        <p:spPr>
          <a:xfrm>
            <a:off x="588606" y="345654"/>
            <a:ext cx="224954" cy="144016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66FF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572" y="2329764"/>
            <a:ext cx="11334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748" y="2396439"/>
            <a:ext cx="9906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4"/>
          <p:cNvSpPr/>
          <p:nvPr/>
        </p:nvSpPr>
        <p:spPr>
          <a:xfrm>
            <a:off x="4613031" y="2470524"/>
            <a:ext cx="224954" cy="144016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66FF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1" name="Google Shape;891;p74"/>
          <p:cNvCxnSpPr/>
          <p:nvPr/>
        </p:nvCxnSpPr>
        <p:spPr>
          <a:xfrm>
            <a:off x="4175323" y="2579896"/>
            <a:ext cx="1152128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892" name="Google Shape;89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168" y="4497660"/>
            <a:ext cx="14668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8525" y="4293096"/>
            <a:ext cx="18954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4"/>
          <p:cNvSpPr/>
          <p:nvPr/>
        </p:nvSpPr>
        <p:spPr>
          <a:xfrm rot="3057516">
            <a:off x="2996508" y="1865995"/>
            <a:ext cx="621722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74"/>
          <p:cNvSpPr/>
          <p:nvPr/>
        </p:nvSpPr>
        <p:spPr>
          <a:xfrm rot="3057516">
            <a:off x="6124382" y="4041068"/>
            <a:ext cx="621722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368" y="1124418"/>
            <a:ext cx="52197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5"/>
          <p:cNvSpPr txBox="1"/>
          <p:nvPr/>
        </p:nvSpPr>
        <p:spPr>
          <a:xfrm>
            <a:off x="486111" y="476672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cristal iónico</a:t>
            </a:r>
            <a:endParaRPr/>
          </a:p>
        </p:txBody>
      </p:sp>
      <p:sp>
        <p:nvSpPr>
          <p:cNvPr id="902" name="Google Shape;902;p75"/>
          <p:cNvSpPr txBox="1"/>
          <p:nvPr/>
        </p:nvSpPr>
        <p:spPr>
          <a:xfrm>
            <a:off x="475395" y="5067768"/>
            <a:ext cx="820308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fórmula 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NaCl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representa a una molécula, sino a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que está presente cada elemento en el cristal (1 a 1, es decir, por cada átomo de sodio, un átomo de cloro).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6"/>
          <p:cNvSpPr txBox="1"/>
          <p:nvPr/>
        </p:nvSpPr>
        <p:spPr>
          <a:xfrm>
            <a:off x="689398" y="2492896"/>
            <a:ext cx="820308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temperatura ambiente.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elevados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(difíciles de rayar).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frágiles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(si se deforman, se rompen).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solubles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agua.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estado sólido no son conductores eléctricos.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estado fundido sí son conductores eléctricos.</a:t>
            </a:r>
            <a:endParaRPr/>
          </a:p>
        </p:txBody>
      </p:sp>
      <p:sp>
        <p:nvSpPr>
          <p:cNvPr id="908" name="Google Shape;908;p76"/>
          <p:cNvSpPr txBox="1"/>
          <p:nvPr/>
        </p:nvSpPr>
        <p:spPr>
          <a:xfrm>
            <a:off x="689398" y="1186736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de los compuestos iónicos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7"/>
          <p:cNvSpPr txBox="1"/>
          <p:nvPr/>
        </p:nvSpPr>
        <p:spPr>
          <a:xfrm>
            <a:off x="680642" y="1736881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produce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elementos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metálicos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para completar su última capa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comparten electrones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formando moléculas en la mayoría de los casos.</a:t>
            </a:r>
            <a:endParaRPr/>
          </a:p>
        </p:txBody>
      </p:sp>
      <p:sp>
        <p:nvSpPr>
          <p:cNvPr id="914" name="Google Shape;914;p77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2.3. ENLACE COVALENTE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7"/>
          <p:cNvSpPr txBox="1"/>
          <p:nvPr/>
        </p:nvSpPr>
        <p:spPr>
          <a:xfrm>
            <a:off x="689398" y="3573016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su comprensión, se emplea el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LEWIS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donde se dibujan los símbolos de los átomos y se rodean de sus electrones de valencia (o x).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8"/>
          <p:cNvSpPr txBox="1"/>
          <p:nvPr/>
        </p:nvSpPr>
        <p:spPr>
          <a:xfrm>
            <a:off x="486111" y="476672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/>
          </a:p>
        </p:txBody>
      </p:sp>
      <p:sp>
        <p:nvSpPr>
          <p:cNvPr id="921" name="Google Shape;921;p78"/>
          <p:cNvSpPr txBox="1"/>
          <p:nvPr/>
        </p:nvSpPr>
        <p:spPr>
          <a:xfrm>
            <a:off x="783657" y="1116577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Molécula de flúor F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49269">
            <a:off x="4059014" y="973275"/>
            <a:ext cx="1057275" cy="69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3" name="Google Shape;923;p78"/>
          <p:cNvGraphicFramePr/>
          <p:nvPr/>
        </p:nvGraphicFramePr>
        <p:xfrm>
          <a:off x="699219" y="1959151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{13DF9B6B-CD27-43CE-A48D-C4AE5073EF3B}</a:tableStyleId>
              </a:tblPr>
              <a:tblGrid>
                <a:gridCol w="115212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/>
                        <a:t>F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9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924" name="Google Shape;924;p78"/>
          <p:cNvSpPr txBox="1"/>
          <p:nvPr/>
        </p:nvSpPr>
        <p:spPr>
          <a:xfrm>
            <a:off x="2843808" y="2996952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657" y="4437112"/>
            <a:ext cx="28956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207" y="4277543"/>
            <a:ext cx="32385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8"/>
          <p:cNvSpPr/>
          <p:nvPr/>
        </p:nvSpPr>
        <p:spPr>
          <a:xfrm rot="5400000">
            <a:off x="1800834" y="4834298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0687" y="4826099"/>
            <a:ext cx="12382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8"/>
          <p:cNvSpPr txBox="1"/>
          <p:nvPr/>
        </p:nvSpPr>
        <p:spPr>
          <a:xfrm>
            <a:off x="5884887" y="5900886"/>
            <a:ext cx="30072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es un enlace simple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9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Molécula de agua H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6" name="Google Shape;936;p79"/>
          <p:cNvGraphicFramePr/>
          <p:nvPr/>
        </p:nvGraphicFramePr>
        <p:xfrm>
          <a:off x="700707" y="1347408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{13DF9B6B-CD27-43CE-A48D-C4AE5073EF3B}</a:tableStyleId>
              </a:tblPr>
              <a:tblGrid>
                <a:gridCol w="115212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/>
                        <a:t>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pic>
        <p:nvPicPr>
          <p:cNvPr id="937" name="Google Shape;93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151" y="359428"/>
            <a:ext cx="942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9"/>
          <p:cNvSpPr txBox="1"/>
          <p:nvPr/>
        </p:nvSpPr>
        <p:spPr>
          <a:xfrm>
            <a:off x="2827003" y="2363958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79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40" name="Google Shape;94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145" y="4593545"/>
            <a:ext cx="41814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003" y="4265057"/>
            <a:ext cx="51625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79"/>
          <p:cNvSpPr/>
          <p:nvPr/>
        </p:nvSpPr>
        <p:spPr>
          <a:xfrm rot="5400000">
            <a:off x="2016062" y="4870627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79"/>
          <p:cNvSpPr/>
          <p:nvPr/>
        </p:nvSpPr>
        <p:spPr>
          <a:xfrm rot="5400000">
            <a:off x="2879386" y="4870627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0653" y="4852903"/>
            <a:ext cx="23241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0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Molécula de amoníaco NH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1" name="Google Shape;951;p80"/>
          <p:cNvGraphicFramePr/>
          <p:nvPr/>
        </p:nvGraphicFramePr>
        <p:xfrm>
          <a:off x="700707" y="1347408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{13DF9B6B-CD27-43CE-A48D-C4AE5073EF3B}</a:tableStyleId>
              </a:tblPr>
              <a:tblGrid>
                <a:gridCol w="115212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/>
                        <a:t>1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952" name="Google Shape;952;p80"/>
          <p:cNvSpPr txBox="1"/>
          <p:nvPr/>
        </p:nvSpPr>
        <p:spPr>
          <a:xfrm>
            <a:off x="2827003" y="2363958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30000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80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954" name="Google Shape;95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493" y="268941"/>
            <a:ext cx="9429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211" y="4205203"/>
            <a:ext cx="41814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787" y="4169335"/>
            <a:ext cx="51625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0"/>
          <p:cNvSpPr/>
          <p:nvPr/>
        </p:nvSpPr>
        <p:spPr>
          <a:xfrm rot="5400000">
            <a:off x="2014574" y="4690282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80"/>
          <p:cNvSpPr/>
          <p:nvPr/>
        </p:nvSpPr>
        <p:spPr>
          <a:xfrm rot="5400000">
            <a:off x="2950678" y="4690282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80"/>
          <p:cNvSpPr/>
          <p:nvPr/>
        </p:nvSpPr>
        <p:spPr>
          <a:xfrm rot="-10533772">
            <a:off x="2466963" y="5230666"/>
            <a:ext cx="720080" cy="5017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160" y="4600178"/>
            <a:ext cx="21526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1"/>
          <p:cNvSpPr txBox="1"/>
          <p:nvPr/>
        </p:nvSpPr>
        <p:spPr>
          <a:xfrm>
            <a:off x="785145" y="504834"/>
            <a:ext cx="8203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Molécula de dióxido de carbono CO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7" name="Google Shape;967;p81"/>
          <p:cNvGraphicFramePr/>
          <p:nvPr/>
        </p:nvGraphicFramePr>
        <p:xfrm>
          <a:off x="700707" y="1347408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{13DF9B6B-CD27-43CE-A48D-C4AE5073EF3B}</a:tableStyleId>
              </a:tblPr>
              <a:tblGrid>
                <a:gridCol w="1152125"/>
                <a:gridCol w="576075"/>
                <a:gridCol w="4824525"/>
                <a:gridCol w="1224125"/>
              </a:tblGrid>
              <a:tr h="9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Símbolo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/>
                        <a:t>Z</a:t>
                      </a:r>
                      <a:endParaRPr sz="3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u="none" cap="none" strike="noStrike"/>
                        <a:t>configuración electrónica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electrones de valencia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89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4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3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Calibri"/>
                        <a:buNone/>
                      </a:pPr>
                      <a:r>
                        <a:rPr lang="es-ES" sz="3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968" name="Google Shape;968;p81"/>
          <p:cNvSpPr txBox="1"/>
          <p:nvPr/>
        </p:nvSpPr>
        <p:spPr>
          <a:xfrm>
            <a:off x="2827003" y="3321313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69" name="Google Shape;96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052" y="316566"/>
            <a:ext cx="13430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1"/>
          <p:cNvSpPr txBox="1"/>
          <p:nvPr/>
        </p:nvSpPr>
        <p:spPr>
          <a:xfrm>
            <a:off x="2827003" y="2420888"/>
            <a:ext cx="26642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2s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2p</a:t>
            </a:r>
            <a:r>
              <a:rPr baseline="30000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971" name="Google Shape;97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748" y="4605486"/>
            <a:ext cx="4152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28" y="4354016"/>
            <a:ext cx="51625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1"/>
          <p:cNvSpPr/>
          <p:nvPr/>
        </p:nvSpPr>
        <p:spPr>
          <a:xfrm rot="10800000">
            <a:off x="1763688" y="4797152"/>
            <a:ext cx="720080" cy="35558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81"/>
          <p:cNvSpPr/>
          <p:nvPr/>
        </p:nvSpPr>
        <p:spPr>
          <a:xfrm rot="10800000">
            <a:off x="1763687" y="5152740"/>
            <a:ext cx="720080" cy="35558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81"/>
          <p:cNvSpPr/>
          <p:nvPr/>
        </p:nvSpPr>
        <p:spPr>
          <a:xfrm rot="10800000">
            <a:off x="2987824" y="4849688"/>
            <a:ext cx="720080" cy="35558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81"/>
          <p:cNvSpPr/>
          <p:nvPr/>
        </p:nvSpPr>
        <p:spPr>
          <a:xfrm rot="10800000">
            <a:off x="2976041" y="5205276"/>
            <a:ext cx="720080" cy="35558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7" name="Google Shape;977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8278" y="4889203"/>
            <a:ext cx="2657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1"/>
          <p:cNvSpPr txBox="1"/>
          <p:nvPr/>
        </p:nvSpPr>
        <p:spPr>
          <a:xfrm>
            <a:off x="5884887" y="5900886"/>
            <a:ext cx="30072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es un doble enlace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us.123rf.com/400wm/400/400/vapi/vapi0906/vapi090600237/5123424-tronco-de-madera-aislado-en-el-fondo-blanco.jpg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54" y="3649823"/>
            <a:ext cx="266429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ctividades-mcp.es/gestionresiduos/wp-content/uploads/2012/01/Ceniza-para-reciclar-en-abon-para-plasntas.jpg"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574" y="384214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4058344" y="4562220"/>
            <a:ext cx="648072" cy="4197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956134" y="760692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¿Masa tronco = Masa cenizas?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518276" y="802240"/>
            <a:ext cx="1191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2"/>
          <p:cNvSpPr txBox="1"/>
          <p:nvPr/>
        </p:nvSpPr>
        <p:spPr>
          <a:xfrm>
            <a:off x="689398" y="2492896"/>
            <a:ext cx="820308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compuestos moleculares 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temperatura ambientes (excepto el agua).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conductores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electricidad y del calor.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solubles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cristales covalentes son muy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(ejemplos: diamante (C), cuarzo (SiO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)).</a:t>
            </a:r>
            <a:endParaRPr/>
          </a:p>
        </p:txBody>
      </p:sp>
      <p:sp>
        <p:nvSpPr>
          <p:cNvPr id="984" name="Google Shape;984;p82"/>
          <p:cNvSpPr txBox="1"/>
          <p:nvPr/>
        </p:nvSpPr>
        <p:spPr>
          <a:xfrm>
            <a:off x="467544" y="1186736"/>
            <a:ext cx="84249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de los compuestos covalentes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3"/>
          <p:cNvSpPr txBox="1"/>
          <p:nvPr/>
        </p:nvSpPr>
        <p:spPr>
          <a:xfrm>
            <a:off x="680642" y="1736881"/>
            <a:ext cx="82030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átomos metálicos tienden a ceder electrones, con lo cual forman iones positivos. Estos iones se ordenan formando una red cristalina metálica, y todos comparten los electrones cedidos, que forman una “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nube electrónica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por toda la red.</a:t>
            </a:r>
            <a:endParaRPr/>
          </a:p>
        </p:txBody>
      </p:sp>
      <p:sp>
        <p:nvSpPr>
          <p:cNvPr id="990" name="Google Shape;990;p83"/>
          <p:cNvSpPr txBox="1"/>
          <p:nvPr/>
        </p:nvSpPr>
        <p:spPr>
          <a:xfrm>
            <a:off x="689398" y="908720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2.4. ENLACE METÁLICO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3"/>
          <p:cNvSpPr txBox="1"/>
          <p:nvPr/>
        </p:nvSpPr>
        <p:spPr>
          <a:xfrm>
            <a:off x="689398" y="4005064"/>
            <a:ext cx="82030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como ejemplo al Calcio (Ca), con dos electrones de valencia.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713" y="847725"/>
            <a:ext cx="7648575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928688"/>
            <a:ext cx="72104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713" y="847725"/>
            <a:ext cx="7648575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487" y="260648"/>
            <a:ext cx="8201025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7"/>
          <p:cNvSpPr txBox="1"/>
          <p:nvPr/>
        </p:nvSpPr>
        <p:spPr>
          <a:xfrm>
            <a:off x="689398" y="2492896"/>
            <a:ext cx="82030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temperatura ambiente (excepto el mercurio).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conductores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electricidad y del calor.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dúctiles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maleables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(facilidad para transformarlos en hilos y láminas).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brillo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metálico.</a:t>
            </a:r>
            <a:endParaRPr/>
          </a:p>
        </p:txBody>
      </p:sp>
      <p:sp>
        <p:nvSpPr>
          <p:cNvPr id="1018" name="Google Shape;1018;p87"/>
          <p:cNvSpPr txBox="1"/>
          <p:nvPr/>
        </p:nvSpPr>
        <p:spPr>
          <a:xfrm>
            <a:off x="467544" y="1186736"/>
            <a:ext cx="84249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de los metales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8"/>
          <p:cNvSpPr txBox="1"/>
          <p:nvPr>
            <p:ph type="ctrTitle"/>
          </p:nvPr>
        </p:nvSpPr>
        <p:spPr>
          <a:xfrm>
            <a:off x="683568" y="18864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sz="4000"/>
              <a:t>3. SISTEMAS MATERIALES</a:t>
            </a:r>
            <a:endParaRPr sz="4000"/>
          </a:p>
        </p:txBody>
      </p:sp>
      <p:pic>
        <p:nvPicPr>
          <p:cNvPr descr="Resultado de imagen de SISTEMAS MATERIALES" id="1024" name="Google Shape;102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6" y="2616299"/>
            <a:ext cx="3083675" cy="30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7" y="2060848"/>
            <a:ext cx="2710834" cy="361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216" y="3281290"/>
            <a:ext cx="2343180" cy="234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9"/>
          <p:cNvSpPr txBox="1"/>
          <p:nvPr/>
        </p:nvSpPr>
        <p:spPr>
          <a:xfrm>
            <a:off x="611560" y="621854"/>
            <a:ext cx="79928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3.1. TIPOS DE SISTEMAS MATERIALES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9"/>
          <p:cNvSpPr txBox="1"/>
          <p:nvPr/>
        </p:nvSpPr>
        <p:spPr>
          <a:xfrm>
            <a:off x="323528" y="1329740"/>
            <a:ext cx="83529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Recordemos: un </a:t>
            </a: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SISTEMA MATERIAL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es una porción de materia.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89"/>
          <p:cNvSpPr txBox="1"/>
          <p:nvPr/>
        </p:nvSpPr>
        <p:spPr>
          <a:xfrm>
            <a:off x="3545886" y="2099017"/>
            <a:ext cx="1908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9"/>
          <p:cNvSpPr txBox="1"/>
          <p:nvPr/>
        </p:nvSpPr>
        <p:spPr>
          <a:xfrm>
            <a:off x="2843808" y="1853460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MATERIALES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89"/>
          <p:cNvSpPr txBox="1"/>
          <p:nvPr/>
        </p:nvSpPr>
        <p:spPr>
          <a:xfrm>
            <a:off x="323528" y="3156279"/>
            <a:ext cx="38507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partículas que la forman son iguales. Poseen una Tª de fusión y de ebullición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89"/>
          <p:cNvSpPr txBox="1"/>
          <p:nvPr/>
        </p:nvSpPr>
        <p:spPr>
          <a:xfrm>
            <a:off x="683568" y="2894803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SUSTANCIAS PURAS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9"/>
          <p:cNvSpPr txBox="1"/>
          <p:nvPr/>
        </p:nvSpPr>
        <p:spPr>
          <a:xfrm>
            <a:off x="5128338" y="3159947"/>
            <a:ext cx="31880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Formadas por más de un tipo de sustancia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9"/>
          <p:cNvSpPr txBox="1"/>
          <p:nvPr/>
        </p:nvSpPr>
        <p:spPr>
          <a:xfrm>
            <a:off x="5962709" y="2898471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MEZCLAS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89"/>
          <p:cNvSpPr txBox="1"/>
          <p:nvPr/>
        </p:nvSpPr>
        <p:spPr>
          <a:xfrm>
            <a:off x="-794320" y="4791594"/>
            <a:ext cx="331236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SUSTANCIA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89"/>
          <p:cNvSpPr txBox="1"/>
          <p:nvPr/>
        </p:nvSpPr>
        <p:spPr>
          <a:xfrm>
            <a:off x="1405431" y="4791594"/>
            <a:ext cx="331236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COMPUESTO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SUSTANCIA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COMPUESTA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9"/>
          <p:cNvSpPr txBox="1"/>
          <p:nvPr/>
        </p:nvSpPr>
        <p:spPr>
          <a:xfrm>
            <a:off x="3962028" y="4763538"/>
            <a:ext cx="331236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MEZCLA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HOMOGÉNEA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DISOLUCIÓN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89"/>
          <p:cNvSpPr txBox="1"/>
          <p:nvPr/>
        </p:nvSpPr>
        <p:spPr>
          <a:xfrm>
            <a:off x="6404833" y="4745427"/>
            <a:ext cx="2884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MEZCLA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HETEROGÉNEA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3" name="Google Shape;1043;p89"/>
          <p:cNvCxnSpPr/>
          <p:nvPr/>
        </p:nvCxnSpPr>
        <p:spPr>
          <a:xfrm flipH="1">
            <a:off x="1763688" y="2299072"/>
            <a:ext cx="1297927" cy="595731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4" name="Google Shape;1044;p89"/>
          <p:cNvCxnSpPr/>
          <p:nvPr/>
        </p:nvCxnSpPr>
        <p:spPr>
          <a:xfrm>
            <a:off x="5230015" y="2299071"/>
            <a:ext cx="1358209" cy="5994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5" name="Google Shape;1045;p89"/>
          <p:cNvCxnSpPr/>
          <p:nvPr/>
        </p:nvCxnSpPr>
        <p:spPr>
          <a:xfrm flipH="1">
            <a:off x="737820" y="4149696"/>
            <a:ext cx="1025868" cy="595731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6" name="Google Shape;1046;p89"/>
          <p:cNvCxnSpPr>
            <a:stCxn id="1035" idx="2"/>
            <a:endCxn id="1040" idx="0"/>
          </p:cNvCxnSpPr>
          <p:nvPr/>
        </p:nvCxnSpPr>
        <p:spPr>
          <a:xfrm>
            <a:off x="2248880" y="4171942"/>
            <a:ext cx="812700" cy="6198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7" name="Google Shape;1047;p89"/>
          <p:cNvCxnSpPr/>
          <p:nvPr/>
        </p:nvCxnSpPr>
        <p:spPr>
          <a:xfrm>
            <a:off x="6876256" y="4115898"/>
            <a:ext cx="886786" cy="5994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8" name="Google Shape;1048;p89"/>
          <p:cNvCxnSpPr>
            <a:endCxn id="1041" idx="0"/>
          </p:cNvCxnSpPr>
          <p:nvPr/>
        </p:nvCxnSpPr>
        <p:spPr>
          <a:xfrm flipH="1">
            <a:off x="5618212" y="4115838"/>
            <a:ext cx="823800" cy="6477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0"/>
          <p:cNvSpPr txBox="1"/>
          <p:nvPr/>
        </p:nvSpPr>
        <p:spPr>
          <a:xfrm>
            <a:off x="683568" y="332656"/>
            <a:ext cx="76328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3.2. ELEMENTOS O SUSTANCIAS PURAS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90"/>
          <p:cNvSpPr txBox="1"/>
          <p:nvPr/>
        </p:nvSpPr>
        <p:spPr>
          <a:xfrm>
            <a:off x="593260" y="954846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sustancias que están formadas por un solo tipo de átomo. Pueden presentarse como: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90"/>
          <p:cNvSpPr txBox="1"/>
          <p:nvPr/>
        </p:nvSpPr>
        <p:spPr>
          <a:xfrm>
            <a:off x="731410" y="1986765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monoatómico, diatómico o triatómico.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90"/>
          <p:cNvSpPr txBox="1"/>
          <p:nvPr/>
        </p:nvSpPr>
        <p:spPr>
          <a:xfrm>
            <a:off x="731832" y="2600829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cristalina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4005064"/>
            <a:ext cx="5855214" cy="172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3826889"/>
            <a:ext cx="1884494" cy="208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1"/>
          <p:cNvSpPr txBox="1"/>
          <p:nvPr/>
        </p:nvSpPr>
        <p:spPr>
          <a:xfrm>
            <a:off x="683568" y="620688"/>
            <a:ext cx="76328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3.3. COMPUESTOS O SUSTANCIAS COMPUESTAS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91"/>
          <p:cNvSpPr txBox="1"/>
          <p:nvPr/>
        </p:nvSpPr>
        <p:spPr>
          <a:xfrm>
            <a:off x="689012" y="1177336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sustancias que están formadas por dos o más átomos distintos. Pueden presentarse como: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91"/>
          <p:cNvSpPr txBox="1"/>
          <p:nvPr/>
        </p:nvSpPr>
        <p:spPr>
          <a:xfrm>
            <a:off x="827162" y="2209255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Compuestos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moleculares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91"/>
          <p:cNvSpPr txBox="1"/>
          <p:nvPr/>
        </p:nvSpPr>
        <p:spPr>
          <a:xfrm>
            <a:off x="827584" y="2823319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Compuestos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cristalinos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667" y="4005064"/>
            <a:ext cx="5309446" cy="195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076" y="4005064"/>
            <a:ext cx="1795162" cy="20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diario.boabom.org/http:/diario.boabom.org/wp-content/uploads/2011/04/chispa.jpg"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27052" r="24900" t="0"/>
          <a:stretch/>
        </p:blipFill>
        <p:spPr>
          <a:xfrm>
            <a:off x="1942406" y="4772095"/>
            <a:ext cx="1371600" cy="1898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s.123rf.com/400wm/400/400/vapi/vapi0906/vapi090600237/5123424-tronco-de-madera-aislado-en-el-fondo-blanco.jpg"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054" y="3649823"/>
            <a:ext cx="266429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ctividades-mcp.es/gestionresiduos/wp-content/uploads/2012/01/Ceniza-para-reciclar-en-abon-para-plasntas.jpg" id="143" name="Google Shape;1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574" y="384214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1549202" y="3400756"/>
            <a:ext cx="360040" cy="384634"/>
          </a:xfrm>
          <a:prstGeom prst="plus">
            <a:avLst>
              <a:gd fmla="val 25000" name="adj"/>
            </a:avLst>
          </a:prstGeom>
          <a:solidFill>
            <a:srgbClr val="00B0F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4058344" y="4562220"/>
            <a:ext cx="648072" cy="4197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3.gstatic.com/images?q=tbn:ANd9GcT2v69NaGwBWKXzrfXoTNZdhcgju412LlIOq0khPEEsuRubrrKl" id="146" name="Google Shape;146;p20"/>
          <p:cNvPicPr preferRelativeResize="0"/>
          <p:nvPr/>
        </p:nvPicPr>
        <p:blipFill rotWithShape="1">
          <a:blip r:embed="rId6">
            <a:alphaModFix/>
          </a:blip>
          <a:srcRect b="30995" l="0" r="0" t="0"/>
          <a:stretch/>
        </p:blipFill>
        <p:spPr>
          <a:xfrm>
            <a:off x="490972" y="1844824"/>
            <a:ext cx="2362200" cy="1334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2920919" y="2157997"/>
            <a:ext cx="19667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iagua.es/sites/default/files/imagecache/thumbnail-620x340/nubes_cambio_climatico.JPG" id="148" name="Google Shape;148;p20"/>
          <p:cNvPicPr preferRelativeResize="0"/>
          <p:nvPr/>
        </p:nvPicPr>
        <p:blipFill rotWithShape="1">
          <a:blip r:embed="rId7">
            <a:alphaModFix/>
          </a:blip>
          <a:srcRect b="36266" l="6560" r="25777" t="0"/>
          <a:stretch/>
        </p:blipFill>
        <p:spPr>
          <a:xfrm>
            <a:off x="4922390" y="1510126"/>
            <a:ext cx="2703748" cy="1396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T8lCQ3mS2Cd8_XIE_QFklhRNhMvfRp64neHkpqJLl6bzt5CTJ0" id="149" name="Google Shape;149;p20"/>
          <p:cNvPicPr preferRelativeResize="0"/>
          <p:nvPr/>
        </p:nvPicPr>
        <p:blipFill rotWithShape="1">
          <a:blip r:embed="rId8">
            <a:alphaModFix/>
          </a:blip>
          <a:srcRect b="27375" l="0" r="0" t="0"/>
          <a:stretch/>
        </p:blipFill>
        <p:spPr>
          <a:xfrm>
            <a:off x="5097926" y="3155864"/>
            <a:ext cx="2352675" cy="141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26256" y="1956454"/>
            <a:ext cx="19667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605618" y="3513607"/>
            <a:ext cx="19667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baseline="-25000"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6094243" y="2794423"/>
            <a:ext cx="360040" cy="384634"/>
          </a:xfrm>
          <a:prstGeom prst="plus">
            <a:avLst>
              <a:gd fmla="val 25000" name="adj"/>
            </a:avLst>
          </a:prstGeom>
          <a:solidFill>
            <a:srgbClr val="FFC00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082006" y="4387461"/>
            <a:ext cx="360040" cy="384634"/>
          </a:xfrm>
          <a:prstGeom prst="plus">
            <a:avLst>
              <a:gd fmla="val 25000" name="adj"/>
            </a:avLst>
          </a:prstGeom>
          <a:solidFill>
            <a:srgbClr val="FFC00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33500" y="116632"/>
            <a:ext cx="763284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¿Masa tronco + oxígeno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Masa cenizas + CO</a:t>
            </a:r>
            <a:r>
              <a:rPr baseline="-25000"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agua?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7518276" y="406749"/>
            <a:ext cx="11913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endParaRPr b="1" sz="4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2"/>
          <p:cNvSpPr txBox="1"/>
          <p:nvPr/>
        </p:nvSpPr>
        <p:spPr>
          <a:xfrm>
            <a:off x="683568" y="620688"/>
            <a:ext cx="76328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3.4. MEZCLAS HETEROGÉNEAS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575556" y="1929597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sustancias que la forman se distinguen a simple vista o con un microscopio no muy potente (porciones &gt; 10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2"/>
          <p:cNvSpPr txBox="1"/>
          <p:nvPr/>
        </p:nvSpPr>
        <p:spPr>
          <a:xfrm>
            <a:off x="3495637" y="2968020"/>
            <a:ext cx="15804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92"/>
          <p:cNvSpPr txBox="1"/>
          <p:nvPr/>
        </p:nvSpPr>
        <p:spPr>
          <a:xfrm>
            <a:off x="345164" y="4012875"/>
            <a:ext cx="20891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grandes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simple vista)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7" name="Google Shape;1077;p92"/>
          <p:cNvCxnSpPr/>
          <p:nvPr/>
        </p:nvCxnSpPr>
        <p:spPr>
          <a:xfrm flipH="1">
            <a:off x="1743111" y="3420812"/>
            <a:ext cx="1297927" cy="595731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78" name="Google Shape;1078;p92"/>
          <p:cNvCxnSpPr/>
          <p:nvPr/>
        </p:nvCxnSpPr>
        <p:spPr>
          <a:xfrm>
            <a:off x="5251651" y="3355723"/>
            <a:ext cx="1358209" cy="59940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79" name="Google Shape;1079;p92"/>
          <p:cNvCxnSpPr>
            <a:endCxn id="1080" idx="0"/>
          </p:cNvCxnSpPr>
          <p:nvPr/>
        </p:nvCxnSpPr>
        <p:spPr>
          <a:xfrm>
            <a:off x="4216486" y="3420888"/>
            <a:ext cx="0" cy="75570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80" name="Google Shape;1080;p92"/>
          <p:cNvSpPr txBox="1"/>
          <p:nvPr/>
        </p:nvSpPr>
        <p:spPr>
          <a:xfrm>
            <a:off x="2816584" y="4176588"/>
            <a:ext cx="27998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muy pequeñas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(&gt; 2·10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-4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92"/>
          <p:cNvSpPr txBox="1"/>
          <p:nvPr/>
        </p:nvSpPr>
        <p:spPr>
          <a:xfrm>
            <a:off x="5475734" y="4028918"/>
            <a:ext cx="34887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pequeñísimas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mm, 2·10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-4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2"/>
          <p:cNvSpPr txBox="1"/>
          <p:nvPr/>
        </p:nvSpPr>
        <p:spPr>
          <a:xfrm>
            <a:off x="3333006" y="4972130"/>
            <a:ext cx="27998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SUSPENSIÓN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92"/>
          <p:cNvSpPr txBox="1"/>
          <p:nvPr/>
        </p:nvSpPr>
        <p:spPr>
          <a:xfrm>
            <a:off x="5913193" y="4772075"/>
            <a:ext cx="27998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COLOIDE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92"/>
          <p:cNvSpPr txBox="1"/>
          <p:nvPr/>
        </p:nvSpPr>
        <p:spPr>
          <a:xfrm>
            <a:off x="256809" y="4618187"/>
            <a:ext cx="19903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Granito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Ensalada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2"/>
          <p:cNvSpPr txBox="1"/>
          <p:nvPr/>
        </p:nvSpPr>
        <p:spPr>
          <a:xfrm>
            <a:off x="3221325" y="5336006"/>
            <a:ext cx="199031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Zumo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Puchero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Pintura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2"/>
          <p:cNvSpPr txBox="1"/>
          <p:nvPr/>
        </p:nvSpPr>
        <p:spPr>
          <a:xfrm>
            <a:off x="6317934" y="5131641"/>
            <a:ext cx="199031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Emulsiones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Espumas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3"/>
          <p:cNvSpPr txBox="1"/>
          <p:nvPr/>
        </p:nvSpPr>
        <p:spPr>
          <a:xfrm>
            <a:off x="3495637" y="2968020"/>
            <a:ext cx="15804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3"/>
          <p:cNvSpPr txBox="1"/>
          <p:nvPr/>
        </p:nvSpPr>
        <p:spPr>
          <a:xfrm>
            <a:off x="345164" y="4012875"/>
            <a:ext cx="20891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grandes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simple vista)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3"/>
          <p:cNvSpPr txBox="1"/>
          <p:nvPr/>
        </p:nvSpPr>
        <p:spPr>
          <a:xfrm>
            <a:off x="2816584" y="4176588"/>
            <a:ext cx="27998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muy pequeñas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(&gt; 2·10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-4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3"/>
          <p:cNvSpPr txBox="1"/>
          <p:nvPr/>
        </p:nvSpPr>
        <p:spPr>
          <a:xfrm>
            <a:off x="5475734" y="4028918"/>
            <a:ext cx="34887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Porciones pequeñísimas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mm, 2·10</a:t>
            </a:r>
            <a:r>
              <a:rPr baseline="30000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-4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3"/>
          <p:cNvSpPr txBox="1"/>
          <p:nvPr/>
        </p:nvSpPr>
        <p:spPr>
          <a:xfrm>
            <a:off x="3333006" y="4972130"/>
            <a:ext cx="27998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SUSPENSIÓN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3"/>
          <p:cNvSpPr txBox="1"/>
          <p:nvPr/>
        </p:nvSpPr>
        <p:spPr>
          <a:xfrm>
            <a:off x="5913193" y="4772075"/>
            <a:ext cx="27998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COLOIDE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3"/>
          <p:cNvSpPr txBox="1"/>
          <p:nvPr/>
        </p:nvSpPr>
        <p:spPr>
          <a:xfrm>
            <a:off x="256809" y="4618187"/>
            <a:ext cx="19903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Granito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Ensalada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3"/>
          <p:cNvSpPr txBox="1"/>
          <p:nvPr/>
        </p:nvSpPr>
        <p:spPr>
          <a:xfrm>
            <a:off x="3221325" y="5336006"/>
            <a:ext cx="199031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Zumo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Puchero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Pintura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3"/>
          <p:cNvSpPr txBox="1"/>
          <p:nvPr/>
        </p:nvSpPr>
        <p:spPr>
          <a:xfrm>
            <a:off x="6317934" y="5131641"/>
            <a:ext cx="199031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Emulsiones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Espumas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04" y="1024950"/>
            <a:ext cx="2343180" cy="2343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g.vitonica.com/2011/01/zumo.jpg" id="1101" name="Google Shape;110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7541" y="718861"/>
            <a:ext cx="3565268" cy="2649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3.bp.blogspot.com/_kBEXBvc--d8/TD7pq6-nLRI/AAAAAAAAANE/O-pRELzdGmo/s1600/mayonesa.png" id="1102" name="Google Shape;110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2809" y="1100418"/>
            <a:ext cx="4238625" cy="28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974" y="698303"/>
            <a:ext cx="1847850" cy="246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94"/>
          <p:cNvGrpSpPr/>
          <p:nvPr/>
        </p:nvGrpSpPr>
        <p:grpSpPr>
          <a:xfrm>
            <a:off x="1967533" y="692153"/>
            <a:ext cx="5680298" cy="2473125"/>
            <a:chOff x="2627784" y="3278834"/>
            <a:chExt cx="5680298" cy="2473125"/>
          </a:xfrm>
        </p:grpSpPr>
        <p:pic>
          <p:nvPicPr>
            <p:cNvPr id="1109" name="Google Shape;1109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6056" y="3278834"/>
              <a:ext cx="3232026" cy="247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94"/>
            <p:cNvSpPr/>
            <p:nvPr/>
          </p:nvSpPr>
          <p:spPr>
            <a:xfrm>
              <a:off x="2627784" y="4515396"/>
              <a:ext cx="360040" cy="209748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1" name="Google Shape;1111;p94"/>
            <p:cNvCxnSpPr/>
            <p:nvPr/>
          </p:nvCxnSpPr>
          <p:spPr>
            <a:xfrm flipH="1" rot="10800000">
              <a:off x="2627784" y="3284984"/>
              <a:ext cx="2448272" cy="1230412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94"/>
            <p:cNvCxnSpPr/>
            <p:nvPr/>
          </p:nvCxnSpPr>
          <p:spPr>
            <a:xfrm flipH="1" rot="10800000">
              <a:off x="2987824" y="3284984"/>
              <a:ext cx="5320258" cy="1230412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94"/>
            <p:cNvCxnSpPr/>
            <p:nvPr/>
          </p:nvCxnSpPr>
          <p:spPr>
            <a:xfrm>
              <a:off x="2627784" y="4725144"/>
              <a:ext cx="2448272" cy="1026815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94"/>
            <p:cNvCxnSpPr/>
            <p:nvPr/>
          </p:nvCxnSpPr>
          <p:spPr>
            <a:xfrm>
              <a:off x="2987824" y="4725144"/>
              <a:ext cx="5320258" cy="1026815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115" name="Google Shape;1115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28" y="4005064"/>
            <a:ext cx="26098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94"/>
          <p:cNvGrpSpPr/>
          <p:nvPr/>
        </p:nvGrpSpPr>
        <p:grpSpPr>
          <a:xfrm>
            <a:off x="2136370" y="3795190"/>
            <a:ext cx="5697322" cy="2466975"/>
            <a:chOff x="2409358" y="914870"/>
            <a:chExt cx="5697322" cy="2466975"/>
          </a:xfrm>
        </p:grpSpPr>
        <p:pic>
          <p:nvPicPr>
            <p:cNvPr id="1117" name="Google Shape;1117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85414" y="914870"/>
              <a:ext cx="3221266" cy="246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p94"/>
            <p:cNvSpPr/>
            <p:nvPr/>
          </p:nvSpPr>
          <p:spPr>
            <a:xfrm>
              <a:off x="2409358" y="2145282"/>
              <a:ext cx="360040" cy="209748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9" name="Google Shape;1119;p94"/>
            <p:cNvCxnSpPr/>
            <p:nvPr/>
          </p:nvCxnSpPr>
          <p:spPr>
            <a:xfrm flipH="1" rot="10800000">
              <a:off x="2409358" y="914870"/>
              <a:ext cx="2448272" cy="1230412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0" name="Google Shape;1120;p94"/>
            <p:cNvCxnSpPr/>
            <p:nvPr/>
          </p:nvCxnSpPr>
          <p:spPr>
            <a:xfrm flipH="1" rot="10800000">
              <a:off x="2769398" y="914870"/>
              <a:ext cx="5320258" cy="1230412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1" name="Google Shape;1121;p94"/>
            <p:cNvCxnSpPr/>
            <p:nvPr/>
          </p:nvCxnSpPr>
          <p:spPr>
            <a:xfrm>
              <a:off x="2409358" y="2355030"/>
              <a:ext cx="2448272" cy="1026815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2" name="Google Shape;1122;p94"/>
            <p:cNvCxnSpPr/>
            <p:nvPr/>
          </p:nvCxnSpPr>
          <p:spPr>
            <a:xfrm>
              <a:off x="2769398" y="2355030"/>
              <a:ext cx="5320258" cy="1026815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5"/>
          <p:cNvSpPr txBox="1"/>
          <p:nvPr/>
        </p:nvSpPr>
        <p:spPr>
          <a:xfrm>
            <a:off x="683568" y="620688"/>
            <a:ext cx="76328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3.5. MEZCLAS HOMOGÉNEAS O DISOLUCIONES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5"/>
          <p:cNvSpPr txBox="1"/>
          <p:nvPr/>
        </p:nvSpPr>
        <p:spPr>
          <a:xfrm>
            <a:off x="1044774" y="1944127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se distinguen las sustancias que la forman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(porciones &lt; 10</a:t>
            </a:r>
            <a:r>
              <a:rPr baseline="30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95"/>
          <p:cNvSpPr txBox="1"/>
          <p:nvPr/>
        </p:nvSpPr>
        <p:spPr>
          <a:xfrm>
            <a:off x="683568" y="2805723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 agua salada, agua con alcohol, bronce (aleación)…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95"/>
          <p:cNvSpPr txBox="1"/>
          <p:nvPr/>
        </p:nvSpPr>
        <p:spPr>
          <a:xfrm>
            <a:off x="3401079" y="3789278"/>
            <a:ext cx="1908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formada por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95"/>
          <p:cNvSpPr txBox="1"/>
          <p:nvPr/>
        </p:nvSpPr>
        <p:spPr>
          <a:xfrm>
            <a:off x="2518048" y="3447997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DISOLUCIÓN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95"/>
          <p:cNvSpPr txBox="1"/>
          <p:nvPr/>
        </p:nvSpPr>
        <p:spPr>
          <a:xfrm>
            <a:off x="323528" y="4923865"/>
            <a:ext cx="38507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Sustancia en mayor proporción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95"/>
          <p:cNvSpPr txBox="1"/>
          <p:nvPr/>
        </p:nvSpPr>
        <p:spPr>
          <a:xfrm>
            <a:off x="1009331" y="4521023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DISOLVENTE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95"/>
          <p:cNvSpPr txBox="1"/>
          <p:nvPr/>
        </p:nvSpPr>
        <p:spPr>
          <a:xfrm>
            <a:off x="4969210" y="4858759"/>
            <a:ext cx="35632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Sustancia en menor proporción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95"/>
          <p:cNvSpPr txBox="1"/>
          <p:nvPr/>
        </p:nvSpPr>
        <p:spPr>
          <a:xfrm>
            <a:off x="5962709" y="4493008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6" name="Google Shape;1136;p95"/>
          <p:cNvCxnSpPr/>
          <p:nvPr/>
        </p:nvCxnSpPr>
        <p:spPr>
          <a:xfrm flipH="1">
            <a:off x="1763688" y="3893609"/>
            <a:ext cx="1297927" cy="59573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7" name="Google Shape;1137;p95"/>
          <p:cNvCxnSpPr/>
          <p:nvPr/>
        </p:nvCxnSpPr>
        <p:spPr>
          <a:xfrm>
            <a:off x="5230015" y="3893608"/>
            <a:ext cx="1358209" cy="5994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2.bp.blogspot.com/-FLElpUJMq7k/UlQgyZ8jU1I/AAAAAAAAEfg/Csv8ZAkXbT0/s1600/sal%2Bdisuelta.png" id="1142" name="Google Shape;114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3" y="1340768"/>
            <a:ext cx="8261521" cy="43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7"/>
          <p:cNvSpPr txBox="1"/>
          <p:nvPr>
            <p:ph type="ctrTitle"/>
          </p:nvPr>
        </p:nvSpPr>
        <p:spPr>
          <a:xfrm>
            <a:off x="683568" y="18864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sz="4000"/>
              <a:t>4. ESTADOS DE AGREGACIÓN</a:t>
            </a:r>
            <a:endParaRPr sz="4000"/>
          </a:p>
        </p:txBody>
      </p:sp>
      <p:pic>
        <p:nvPicPr>
          <p:cNvPr descr="http://www.eladerezo.com/wp-content/uploads/2007/10/Cubitos-de-Hielo-Transparente.jpg" id="1148" name="Google Shape;114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1916832"/>
            <a:ext cx="3384376" cy="359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8"/>
          <p:cNvSpPr txBox="1"/>
          <p:nvPr/>
        </p:nvSpPr>
        <p:spPr>
          <a:xfrm>
            <a:off x="683568" y="620688"/>
            <a:ext cx="763284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4.1. ESTADOS DE AGREGACIÓN DE LA MATERIA. CAMBIOS DE ESTADO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8"/>
          <p:cNvSpPr txBox="1"/>
          <p:nvPr/>
        </p:nvSpPr>
        <p:spPr>
          <a:xfrm>
            <a:off x="575556" y="2325073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sistemas materiales pueden presentarse en 3 estados de agregación: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rpp.com.pe/pict.php?g=-1&amp;p=/picnewsa/840432.jpg" id="1155" name="Google Shape;115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803" y="3435435"/>
            <a:ext cx="2778891" cy="208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laderezo.com/wp-content/uploads/2007/10/Cubitos-de-Hielo-Transparente.jpg" id="1156" name="Google Shape;115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56" y="3144472"/>
            <a:ext cx="2232248" cy="2373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RxSkMXwipxl0qJCKCV4dTUk51u8x491osUhYoyQG_zcDY-_KIL" id="1157" name="Google Shape;1157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694" y="3415595"/>
            <a:ext cx="3161770" cy="210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98"/>
          <p:cNvSpPr txBox="1"/>
          <p:nvPr/>
        </p:nvSpPr>
        <p:spPr>
          <a:xfrm>
            <a:off x="899592" y="5733256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SÓLIDO		LÍQUIDO		GAS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rpp.com.pe/pict.php?g=-1&amp;p=/picnewsa/840432.jpg" id="1163" name="Google Shape;116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803" y="3435435"/>
            <a:ext cx="2778891" cy="208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laderezo.com/wp-content/uploads/2007/10/Cubitos-de-Hielo-Transparente.jpg" id="1164" name="Google Shape;1164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56" y="3144472"/>
            <a:ext cx="2232248" cy="2373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RxSkMXwipxl0qJCKCV4dTUk51u8x491osUhYoyQG_zcDY-_KIL" id="1165" name="Google Shape;1165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694" y="3415595"/>
            <a:ext cx="3161770" cy="210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99"/>
          <p:cNvSpPr txBox="1"/>
          <p:nvPr/>
        </p:nvSpPr>
        <p:spPr>
          <a:xfrm>
            <a:off x="899592" y="5733256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SÓLIDO		LÍQUIDO		GAS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homepages.cae.wisc.edu/%7Eschlossb/plasma/Assets/images/solar-flare.jpg" id="1167" name="Google Shape;1167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5816" y="173155"/>
            <a:ext cx="3337450" cy="266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99"/>
          <p:cNvSpPr txBox="1"/>
          <p:nvPr/>
        </p:nvSpPr>
        <p:spPr>
          <a:xfrm>
            <a:off x="3999227" y="1268760"/>
            <a:ext cx="30963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PLASMA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0"/>
          <p:cNvSpPr txBox="1"/>
          <p:nvPr/>
        </p:nvSpPr>
        <p:spPr>
          <a:xfrm>
            <a:off x="575556" y="1412776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de los distintos estados de agregación: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4" name="Google Shape;1174;p100"/>
          <p:cNvGraphicFramePr/>
          <p:nvPr/>
        </p:nvGraphicFramePr>
        <p:xfrm>
          <a:off x="395536" y="24208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{CED87E06-2F4E-4A24-A8F1-338E763206E9}</a:tableStyleId>
              </a:tblPr>
              <a:tblGrid>
                <a:gridCol w="2448275"/>
                <a:gridCol w="1776200"/>
                <a:gridCol w="1776200"/>
                <a:gridCol w="1776200"/>
              </a:tblGrid>
              <a:tr h="5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SÓLIDO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LÍQUIDO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GAS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Volumen fijo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Forma fija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Compresibles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/>
                        <a:t>Pueden fluir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75" name="Google Shape;1175;p100"/>
          <p:cNvSpPr txBox="1"/>
          <p:nvPr/>
        </p:nvSpPr>
        <p:spPr>
          <a:xfrm>
            <a:off x="3275856" y="2996952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0"/>
          <p:cNvSpPr txBox="1"/>
          <p:nvPr/>
        </p:nvSpPr>
        <p:spPr>
          <a:xfrm>
            <a:off x="3241521" y="3581727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0"/>
          <p:cNvSpPr txBox="1"/>
          <p:nvPr/>
        </p:nvSpPr>
        <p:spPr>
          <a:xfrm>
            <a:off x="5004048" y="2996952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0"/>
          <p:cNvSpPr txBox="1"/>
          <p:nvPr/>
        </p:nvSpPr>
        <p:spPr>
          <a:xfrm>
            <a:off x="6804248" y="4077072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00"/>
          <p:cNvSpPr txBox="1"/>
          <p:nvPr/>
        </p:nvSpPr>
        <p:spPr>
          <a:xfrm>
            <a:off x="5004048" y="4631496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00"/>
          <p:cNvSpPr txBox="1"/>
          <p:nvPr/>
        </p:nvSpPr>
        <p:spPr>
          <a:xfrm>
            <a:off x="6804248" y="2968580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00"/>
          <p:cNvSpPr txBox="1"/>
          <p:nvPr/>
        </p:nvSpPr>
        <p:spPr>
          <a:xfrm>
            <a:off x="5004048" y="3553355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00"/>
          <p:cNvSpPr txBox="1"/>
          <p:nvPr/>
        </p:nvSpPr>
        <p:spPr>
          <a:xfrm>
            <a:off x="6804248" y="3553354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0"/>
          <p:cNvSpPr txBox="1"/>
          <p:nvPr/>
        </p:nvSpPr>
        <p:spPr>
          <a:xfrm>
            <a:off x="3241521" y="4077072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00"/>
          <p:cNvSpPr txBox="1"/>
          <p:nvPr/>
        </p:nvSpPr>
        <p:spPr>
          <a:xfrm>
            <a:off x="3241521" y="4662501"/>
            <a:ext cx="9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00"/>
          <p:cNvSpPr txBox="1"/>
          <p:nvPr/>
        </p:nvSpPr>
        <p:spPr>
          <a:xfrm>
            <a:off x="4716016" y="4158496"/>
            <a:ext cx="2088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Muy poco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00"/>
          <p:cNvSpPr txBox="1"/>
          <p:nvPr/>
        </p:nvSpPr>
        <p:spPr>
          <a:xfrm>
            <a:off x="6444208" y="4663525"/>
            <a:ext cx="17281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difunden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1"/>
          <p:cNvSpPr txBox="1"/>
          <p:nvPr/>
        </p:nvSpPr>
        <p:spPr>
          <a:xfrm>
            <a:off x="575556" y="692696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Modificando las condiciones de presión y temperatura, los sistemas materiales pueden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de estado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01"/>
          <p:cNvSpPr txBox="1"/>
          <p:nvPr/>
        </p:nvSpPr>
        <p:spPr>
          <a:xfrm>
            <a:off x="1547665" y="1628800"/>
            <a:ext cx="5418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Aumentando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y/o </a:t>
            </a: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disminuyendo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01"/>
          <p:cNvSpPr txBox="1"/>
          <p:nvPr/>
        </p:nvSpPr>
        <p:spPr>
          <a:xfrm>
            <a:off x="1547665" y="6093296"/>
            <a:ext cx="5418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Disminuyendo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y/o </a:t>
            </a: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aumentando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/>
          </a:p>
        </p:txBody>
      </p:sp>
      <p:pic>
        <p:nvPicPr>
          <p:cNvPr descr="http://www.rpp.com.pe/pict.php?g=-1&amp;p=/picnewsa/840432.jpg" id="1194" name="Google Shape;119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2116" y="3538152"/>
            <a:ext cx="1230718" cy="922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laderezo.com/wp-content/uploads/2007/10/Cubitos-de-Hielo-Transparente.jpg" id="1195" name="Google Shape;119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827" y="3288782"/>
            <a:ext cx="1116124" cy="1186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RxSkMXwipxl0qJCKCV4dTUk51u8x491osUhYoyQG_zcDY-_KIL" id="1196" name="Google Shape;119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6276" y="3583452"/>
            <a:ext cx="1368152" cy="9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1"/>
          <p:cNvSpPr txBox="1"/>
          <p:nvPr/>
        </p:nvSpPr>
        <p:spPr>
          <a:xfrm>
            <a:off x="668004" y="3807957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SÓLIDO		     LÍQUIDO			   GAS</a:t>
            </a:r>
            <a:endParaRPr b="1"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01"/>
          <p:cNvSpPr/>
          <p:nvPr/>
        </p:nvSpPr>
        <p:spPr>
          <a:xfrm>
            <a:off x="1403648" y="3036754"/>
            <a:ext cx="2879942" cy="50405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01"/>
          <p:cNvSpPr txBox="1"/>
          <p:nvPr/>
        </p:nvSpPr>
        <p:spPr>
          <a:xfrm>
            <a:off x="2195736" y="3198167"/>
            <a:ext cx="16921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Fusión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01"/>
          <p:cNvSpPr/>
          <p:nvPr/>
        </p:nvSpPr>
        <p:spPr>
          <a:xfrm>
            <a:off x="4679823" y="3034096"/>
            <a:ext cx="2879942" cy="50405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01"/>
          <p:cNvSpPr/>
          <p:nvPr/>
        </p:nvSpPr>
        <p:spPr>
          <a:xfrm>
            <a:off x="1172180" y="2348880"/>
            <a:ext cx="7072228" cy="119193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1"/>
          <p:cNvSpPr txBox="1"/>
          <p:nvPr/>
        </p:nvSpPr>
        <p:spPr>
          <a:xfrm>
            <a:off x="5148064" y="3198167"/>
            <a:ext cx="1817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Vaporización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01"/>
          <p:cNvSpPr txBox="1"/>
          <p:nvPr/>
        </p:nvSpPr>
        <p:spPr>
          <a:xfrm>
            <a:off x="3591080" y="2493168"/>
            <a:ext cx="1817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Sublimación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101"/>
          <p:cNvSpPr/>
          <p:nvPr/>
        </p:nvSpPr>
        <p:spPr>
          <a:xfrm rot="10800000">
            <a:off x="4679823" y="4555950"/>
            <a:ext cx="2886212" cy="54358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01"/>
          <p:cNvSpPr txBox="1"/>
          <p:nvPr/>
        </p:nvSpPr>
        <p:spPr>
          <a:xfrm>
            <a:off x="5148064" y="4499276"/>
            <a:ext cx="205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Condensación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01"/>
          <p:cNvSpPr/>
          <p:nvPr/>
        </p:nvSpPr>
        <p:spPr>
          <a:xfrm rot="10800000">
            <a:off x="1258889" y="4555950"/>
            <a:ext cx="2886212" cy="54358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01"/>
          <p:cNvSpPr txBox="1"/>
          <p:nvPr/>
        </p:nvSpPr>
        <p:spPr>
          <a:xfrm>
            <a:off x="1740473" y="4453018"/>
            <a:ext cx="205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Solidificación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01"/>
          <p:cNvSpPr/>
          <p:nvPr/>
        </p:nvSpPr>
        <p:spPr>
          <a:xfrm rot="10800000">
            <a:off x="700825" y="4555950"/>
            <a:ext cx="7212897" cy="124931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01"/>
          <p:cNvSpPr txBox="1"/>
          <p:nvPr/>
        </p:nvSpPr>
        <p:spPr>
          <a:xfrm>
            <a:off x="2355408" y="5123891"/>
            <a:ext cx="43924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Sublimación inversa o regresiva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768" y="1998017"/>
            <a:ext cx="4503440" cy="132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270348" y="500479"/>
            <a:ext cx="8203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Ley de las proporciones definidas de Proust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“Cuando dos o más elementos se combinan para formar un compuesto, lo hacen siempre en una proporción constante”.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259632" y="3907730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g de hidrógeno + 8 g de oxígeno = 9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251198" y="4407495"/>
            <a:ext cx="8208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g de hidrógeno + 16 g de oxígeno = 18 g de agua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521618" y="5220489"/>
            <a:ext cx="82089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Proporción: 1 a 8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(por cada g de hidrógeno, 8 de oxígeno)</a:t>
            </a:r>
            <a:endParaRPr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2"/>
          <p:cNvSpPr txBox="1"/>
          <p:nvPr/>
        </p:nvSpPr>
        <p:spPr>
          <a:xfrm>
            <a:off x="575556" y="404664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vaporización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puede producir de dos formas: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rpp.com.pe/pict.php?g=-1&amp;p=/picnewsa/840432.jpg" id="1215" name="Google Shape;121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88" y="3527456"/>
            <a:ext cx="1230718" cy="922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RxSkMXwipxl0qJCKCV4dTUk51u8x491osUhYoyQG_zcDY-_KIL" id="1216" name="Google Shape;121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6276" y="3533361"/>
            <a:ext cx="1368152" cy="9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02"/>
          <p:cNvSpPr txBox="1"/>
          <p:nvPr/>
        </p:nvSpPr>
        <p:spPr>
          <a:xfrm>
            <a:off x="3591080" y="3541142"/>
            <a:ext cx="1817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Vaporización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02"/>
          <p:cNvSpPr txBox="1"/>
          <p:nvPr/>
        </p:nvSpPr>
        <p:spPr>
          <a:xfrm>
            <a:off x="827584" y="3807957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LÍQUIDO		     				 GAS</a:t>
            </a:r>
            <a:endParaRPr b="1"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02"/>
          <p:cNvSpPr/>
          <p:nvPr/>
        </p:nvSpPr>
        <p:spPr>
          <a:xfrm>
            <a:off x="2627784" y="4038790"/>
            <a:ext cx="3672408" cy="2308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02"/>
          <p:cNvSpPr/>
          <p:nvPr/>
        </p:nvSpPr>
        <p:spPr>
          <a:xfrm>
            <a:off x="1367644" y="2708919"/>
            <a:ext cx="6588732" cy="81132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C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02"/>
          <p:cNvSpPr txBox="1"/>
          <p:nvPr/>
        </p:nvSpPr>
        <p:spPr>
          <a:xfrm>
            <a:off x="737574" y="1374298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Ebullición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vaporización rápida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forma de burbujas que se generan en todo el líquido. Durante la ebullición, la T permanece constante (T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02"/>
          <p:cNvSpPr/>
          <p:nvPr/>
        </p:nvSpPr>
        <p:spPr>
          <a:xfrm flipH="1" rot="10800000">
            <a:off x="1367644" y="4461967"/>
            <a:ext cx="6588732" cy="83924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CCDC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02"/>
          <p:cNvSpPr txBox="1"/>
          <p:nvPr/>
        </p:nvSpPr>
        <p:spPr>
          <a:xfrm>
            <a:off x="863588" y="5314427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Evaporación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vaporización lenta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solo se realiza en la superficie libre del líquido y a cualquier temperatura.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rpp.com.pe/pict.php?g=-1&amp;p=/picnewsa/840432.jpg" id="1228" name="Google Shape;122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88" y="3527456"/>
            <a:ext cx="1230718" cy="922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static.com/images?q=tbn:ANd9GcRxSkMXwipxl0qJCKCV4dTUk51u8x491osUhYoyQG_zcDY-_KIL" id="1229" name="Google Shape;122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6276" y="3533361"/>
            <a:ext cx="1368152" cy="9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3"/>
          <p:cNvSpPr txBox="1"/>
          <p:nvPr/>
        </p:nvSpPr>
        <p:spPr>
          <a:xfrm>
            <a:off x="3591080" y="3541142"/>
            <a:ext cx="18178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Vaporización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3"/>
          <p:cNvSpPr txBox="1"/>
          <p:nvPr/>
        </p:nvSpPr>
        <p:spPr>
          <a:xfrm>
            <a:off x="827584" y="3807957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LÍQUIDO		     				 GAS</a:t>
            </a:r>
            <a:endParaRPr b="1"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3"/>
          <p:cNvSpPr/>
          <p:nvPr/>
        </p:nvSpPr>
        <p:spPr>
          <a:xfrm>
            <a:off x="2627784" y="4038790"/>
            <a:ext cx="3672408" cy="2308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3"/>
          <p:cNvSpPr/>
          <p:nvPr/>
        </p:nvSpPr>
        <p:spPr>
          <a:xfrm>
            <a:off x="1367644" y="2708919"/>
            <a:ext cx="6588732" cy="81132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C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3"/>
          <p:cNvSpPr txBox="1"/>
          <p:nvPr/>
        </p:nvSpPr>
        <p:spPr>
          <a:xfrm>
            <a:off x="737574" y="1374298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Ebullición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vaporización rápida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forma de burbujas que se generan en todo el líquido. Durante la ebullición, la T permanece constante (T</a:t>
            </a:r>
            <a:r>
              <a:rPr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3"/>
          <p:cNvSpPr/>
          <p:nvPr/>
        </p:nvSpPr>
        <p:spPr>
          <a:xfrm flipH="1" rot="10800000">
            <a:off x="1367644" y="4461967"/>
            <a:ext cx="6588732" cy="83924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2CCDC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3"/>
          <p:cNvSpPr txBox="1"/>
          <p:nvPr/>
        </p:nvSpPr>
        <p:spPr>
          <a:xfrm>
            <a:off x="863588" y="5314427"/>
            <a:ext cx="78488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Evaporación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vaporización lenta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solo se realiza en la superficie libre del líquido y a cualquier temperatura.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conocetucocina.com.ar/terminosgastro/foto/hervir.jpg" id="1237" name="Google Shape;1237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482" y="404664"/>
            <a:ext cx="2454155" cy="2971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g.colorearjunior.com/bob-esponja-fregando-el-s_4c8a6142ce15b-p.gif" id="1238" name="Google Shape;1238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1538" y="4365104"/>
            <a:ext cx="2756908" cy="221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4"/>
          <p:cNvSpPr txBox="1"/>
          <p:nvPr/>
        </p:nvSpPr>
        <p:spPr>
          <a:xfrm>
            <a:off x="575556" y="692696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Consideremos un recipiente  destapado en cuyo interior hay una cantidad de hielo a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vamos a aportarle energía (por ejemplo con una llama):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04"/>
          <p:cNvSpPr/>
          <p:nvPr/>
        </p:nvSpPr>
        <p:spPr>
          <a:xfrm>
            <a:off x="1155648" y="2895643"/>
            <a:ext cx="968080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4"/>
          <p:cNvSpPr/>
          <p:nvPr/>
        </p:nvSpPr>
        <p:spPr>
          <a:xfrm>
            <a:off x="2123728" y="2895643"/>
            <a:ext cx="936104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4"/>
          <p:cNvSpPr/>
          <p:nvPr/>
        </p:nvSpPr>
        <p:spPr>
          <a:xfrm>
            <a:off x="3059832" y="2895643"/>
            <a:ext cx="1296144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4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4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4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4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4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4"/>
          <p:cNvSpPr/>
          <p:nvPr/>
        </p:nvSpPr>
        <p:spPr>
          <a:xfrm>
            <a:off x="1547664" y="5013176"/>
            <a:ext cx="1512168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04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04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04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04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04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04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04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04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04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05"/>
          <p:cNvSpPr/>
          <p:nvPr/>
        </p:nvSpPr>
        <p:spPr>
          <a:xfrm>
            <a:off x="3059832" y="2895643"/>
            <a:ext cx="1296144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05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05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5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5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5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5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05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05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05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05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05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05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05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05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05"/>
          <p:cNvSpPr/>
          <p:nvPr/>
        </p:nvSpPr>
        <p:spPr>
          <a:xfrm>
            <a:off x="2123728" y="2852936"/>
            <a:ext cx="1296144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06"/>
          <p:cNvSpPr/>
          <p:nvPr/>
        </p:nvSpPr>
        <p:spPr>
          <a:xfrm>
            <a:off x="3995936" y="2895643"/>
            <a:ext cx="864096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06"/>
          <p:cNvSpPr/>
          <p:nvPr/>
        </p:nvSpPr>
        <p:spPr>
          <a:xfrm>
            <a:off x="4860032" y="2895643"/>
            <a:ext cx="975068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06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06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06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06"/>
          <p:cNvSpPr/>
          <p:nvPr/>
        </p:nvSpPr>
        <p:spPr>
          <a:xfrm>
            <a:off x="3059832" y="5013176"/>
            <a:ext cx="129614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06"/>
          <p:cNvSpPr/>
          <p:nvPr/>
        </p:nvSpPr>
        <p:spPr>
          <a:xfrm>
            <a:off x="4355976" y="5013176"/>
            <a:ext cx="136725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06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06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06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06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06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06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06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07"/>
          <p:cNvSpPr/>
          <p:nvPr/>
        </p:nvSpPr>
        <p:spPr>
          <a:xfrm>
            <a:off x="5835100" y="2895643"/>
            <a:ext cx="1008112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6843212" y="2895643"/>
            <a:ext cx="88526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07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7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7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7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07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08"/>
          <p:cNvSpPr/>
          <p:nvPr/>
        </p:nvSpPr>
        <p:spPr>
          <a:xfrm>
            <a:off x="7728477" y="2895643"/>
            <a:ext cx="1091995" cy="1757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08"/>
          <p:cNvSpPr/>
          <p:nvPr/>
        </p:nvSpPr>
        <p:spPr>
          <a:xfrm>
            <a:off x="5723230" y="5013176"/>
            <a:ext cx="1354986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08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08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08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08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08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8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5643"/>
            <a:ext cx="9112024" cy="28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9"/>
          <p:cNvSpPr/>
          <p:nvPr/>
        </p:nvSpPr>
        <p:spPr>
          <a:xfrm>
            <a:off x="7078216" y="5013176"/>
            <a:ext cx="1814264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09"/>
          <p:cNvSpPr txBox="1"/>
          <p:nvPr/>
        </p:nvSpPr>
        <p:spPr>
          <a:xfrm>
            <a:off x="1065638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09"/>
          <p:cNvSpPr txBox="1"/>
          <p:nvPr/>
        </p:nvSpPr>
        <p:spPr>
          <a:xfrm>
            <a:off x="2699792" y="5758384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09"/>
          <p:cNvSpPr txBox="1"/>
          <p:nvPr/>
        </p:nvSpPr>
        <p:spPr>
          <a:xfrm>
            <a:off x="3995936" y="5758383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9"/>
          <p:cNvSpPr txBox="1"/>
          <p:nvPr/>
        </p:nvSpPr>
        <p:spPr>
          <a:xfrm>
            <a:off x="5261050" y="5758382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09"/>
          <p:cNvSpPr txBox="1"/>
          <p:nvPr/>
        </p:nvSpPr>
        <p:spPr>
          <a:xfrm>
            <a:off x="6597180" y="5743379"/>
            <a:ext cx="1148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ºC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1" y="888028"/>
            <a:ext cx="6840760" cy="587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10"/>
          <p:cNvSpPr txBox="1"/>
          <p:nvPr/>
        </p:nvSpPr>
        <p:spPr>
          <a:xfrm>
            <a:off x="575556" y="489541"/>
            <a:ext cx="78488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representamos gráficamente la T frente al tiempo: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8" name="Google Shape;134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6429" y="2554658"/>
            <a:ext cx="6065931" cy="39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10"/>
          <p:cNvSpPr txBox="1"/>
          <p:nvPr/>
        </p:nvSpPr>
        <p:spPr>
          <a:xfrm>
            <a:off x="2003958" y="5646439"/>
            <a:ext cx="432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1350" name="Google Shape;1350;p110"/>
          <p:cNvSpPr txBox="1"/>
          <p:nvPr/>
        </p:nvSpPr>
        <p:spPr>
          <a:xfrm>
            <a:off x="2691163" y="5200511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S-L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10"/>
          <p:cNvSpPr txBox="1"/>
          <p:nvPr/>
        </p:nvSpPr>
        <p:spPr>
          <a:xfrm>
            <a:off x="4358465" y="4330957"/>
            <a:ext cx="432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10"/>
          <p:cNvSpPr txBox="1"/>
          <p:nvPr/>
        </p:nvSpPr>
        <p:spPr>
          <a:xfrm>
            <a:off x="5264771" y="3656326"/>
            <a:ext cx="7200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L-G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10"/>
          <p:cNvSpPr txBox="1"/>
          <p:nvPr/>
        </p:nvSpPr>
        <p:spPr>
          <a:xfrm>
            <a:off x="6661431" y="3009995"/>
            <a:ext cx="432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1354" name="Google Shape;1354;p110"/>
          <p:cNvCxnSpPr/>
          <p:nvPr/>
        </p:nvCxnSpPr>
        <p:spPr>
          <a:xfrm rot="10800000">
            <a:off x="1746142" y="5276996"/>
            <a:ext cx="665331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55" name="Google Shape;1355;p110"/>
          <p:cNvCxnSpPr/>
          <p:nvPr/>
        </p:nvCxnSpPr>
        <p:spPr>
          <a:xfrm rot="10800000">
            <a:off x="1746429" y="3753036"/>
            <a:ext cx="3185612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56" name="Google Shape;1356;p110"/>
          <p:cNvSpPr txBox="1"/>
          <p:nvPr/>
        </p:nvSpPr>
        <p:spPr>
          <a:xfrm>
            <a:off x="7704348" y="4908123"/>
            <a:ext cx="1440160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Fusión (T</a:t>
            </a:r>
            <a:r>
              <a:rPr baseline="-25000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10"/>
          <p:cNvSpPr txBox="1"/>
          <p:nvPr/>
        </p:nvSpPr>
        <p:spPr>
          <a:xfrm>
            <a:off x="7596336" y="3333160"/>
            <a:ext cx="133094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Ebullición (T</a:t>
            </a:r>
            <a:r>
              <a:rPr baseline="-25000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1"/>
          <p:cNvSpPr txBox="1"/>
          <p:nvPr/>
        </p:nvSpPr>
        <p:spPr>
          <a:xfrm>
            <a:off x="575556" y="764704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fusión (T</a:t>
            </a:r>
            <a:r>
              <a:rPr b="1"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temperatura a la que una sustancia, a la presión de 1 atm,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Coincide con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solidificación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11"/>
          <p:cNvSpPr txBox="1"/>
          <p:nvPr/>
        </p:nvSpPr>
        <p:spPr>
          <a:xfrm>
            <a:off x="575556" y="3717032"/>
            <a:ext cx="784887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todo el proceso de cambio de estado EN UNA SUSTANCIA PURA, la T permanece constante, ya que toda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energía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vaya 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aportando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ebullición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absorbiendo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condensación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solidificación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se emplea para el cambio de estado, no para </a:t>
            </a:r>
            <a:r>
              <a:rPr lang="es-E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subir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-E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bajar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temperatura. A dicha energía se la llama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calor latente de fusión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calor latente de vaporización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11"/>
          <p:cNvSpPr txBox="1"/>
          <p:nvPr/>
        </p:nvSpPr>
        <p:spPr>
          <a:xfrm>
            <a:off x="575556" y="2204864"/>
            <a:ext cx="78488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ebullición (T</a:t>
            </a:r>
            <a:r>
              <a:rPr b="1" baseline="-25000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temperatura a la que una sustancia, a la presión de 1 atm,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hierve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Coincide con la </a:t>
            </a: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condensación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